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8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.xml" ContentType="application/vnd.openxmlformats-officedocument.themeOverride+xml"/>
  <Override PartName="/ppt/tags/tag9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10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7" r:id="rId2"/>
    <p:sldId id="288" r:id="rId3"/>
    <p:sldId id="292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9" r:id="rId17"/>
    <p:sldId id="29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OTHANG" initials="L" lastIdx="1" clrIdx="0">
    <p:extLst>
      <p:ext uri="{19B8F6BF-5375-455C-9EA6-DF929625EA0E}">
        <p15:presenceInfo xmlns:p15="http://schemas.microsoft.com/office/powerpoint/2012/main" userId="NGOTH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TN_&#272;H\KLTN\C&#226;u%20tr&#7843;%20l&#7901;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TN_&#272;H\KLTN\T&#237;nh%20to&#225;n%20c&#225;c%20ch&#7881;%20s&#7889;%20b&#236;nh%20qu&#226;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TN_&#272;H\KLTN\C&#226;u%20tr&#7843;%20l&#7901;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TN_&#272;H\KLTN\C&#226;u%20tr&#7843;%20l&#7901;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TN_&#272;H\KLTN\C&#226;u%20tr&#7843;%20l&#7901;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TN_&#272;H\KLTN\C&#226;u%20tr&#7843;%20l&#7901;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1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TN_&#272;H\KLTN\C&#226;u%20tr&#7843;%20l&#7901;i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TN_&#272;H\KLTN\C&#226;u%20tr&#7843;%20l&#7901;i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OneDrive\TN_&#272;H\KLTN\T&#237;nh%20to&#225;n%20c&#225;c%20ch&#7881;%20s&#7889;%20b&#236;nh%20qu&#226;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1"/>
              <c:layout>
                <c:manualLayout>
                  <c:x val="3.114011528147739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3.336440923015418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00" b="0" i="0" u="none" strike="noStrike" kern="1200" baseline="0">
                    <a:solidFill>
                      <a:schemeClr val="dk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'Hữu hình sửa'!$A$8:$G$8</c:f>
              <c:strCache>
                <c:ptCount val="7"/>
                <c:pt idx="0">
                  <c:v>Trang thiết bị dụng cụ hiện đại</c:v>
                </c:pt>
                <c:pt idx="1">
                  <c:v>Logo đẹp, hài hòa</c:v>
                </c:pt>
                <c:pt idx="2">
                  <c:v>Trang phục nhân viên gọn gàng</c:v>
                </c:pt>
                <c:pt idx="3">
                  <c:v>Đầy đủ trang, thiết bị</c:v>
                </c:pt>
                <c:pt idx="4">
                  <c:v>Các thiết bị dùng tốt, ổn định</c:v>
                </c:pt>
                <c:pt idx="5">
                  <c:v>Trang web đẹp, dễ tìm kiếm thông tin</c:v>
                </c:pt>
                <c:pt idx="6">
                  <c:v>Dễ dàng bắt gặp các chương trình quảng cáo</c:v>
                </c:pt>
              </c:strCache>
            </c:strRef>
          </c:cat>
          <c:val>
            <c:numRef>
              <c:f>'Hữu hình sửa'!$A$9:$G$9</c:f>
              <c:numCache>
                <c:formatCode>0.00</c:formatCode>
                <c:ptCount val="7"/>
                <c:pt idx="0">
                  <c:v>3.65625</c:v>
                </c:pt>
                <c:pt idx="1">
                  <c:v>4.3125</c:v>
                </c:pt>
                <c:pt idx="2">
                  <c:v>3.71875</c:v>
                </c:pt>
                <c:pt idx="3">
                  <c:v>3.90625</c:v>
                </c:pt>
                <c:pt idx="4">
                  <c:v>3.09375</c:v>
                </c:pt>
                <c:pt idx="5">
                  <c:v>3.84375</c:v>
                </c:pt>
                <c:pt idx="6">
                  <c:v>2.8125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20103536"/>
        <c:axId val="2120109520"/>
        <c:axId val="0"/>
      </c:bar3DChart>
      <c:catAx>
        <c:axId val="212010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2120109520"/>
        <c:crosses val="autoZero"/>
        <c:auto val="1"/>
        <c:lblAlgn val="ctr"/>
        <c:lblOffset val="100"/>
        <c:noMultiLvlLbl val="0"/>
      </c:catAx>
      <c:valAx>
        <c:axId val="2120109520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10353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2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'Doanh thu the nhóm dv'!$B$8</c:f>
              <c:strCache>
                <c:ptCount val="1"/>
                <c:pt idx="0">
                  <c:v>2013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dLbl>
              <c:idx val="3"/>
              <c:layout>
                <c:manualLayout>
                  <c:x val="-1.6259878993441175E-2"/>
                  <c:y val="-4.239245517555533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5.9835791188216254E-3"/>
                  <c:y val="-2.899020435628732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'Doanh thu the nhóm dv'!$A$9:$A$13</c:f>
              <c:strCache>
                <c:ptCount val="5"/>
                <c:pt idx="0">
                  <c:v>IOC</c:v>
                </c:pt>
                <c:pt idx="1">
                  <c:v>FTTH</c:v>
                </c:pt>
                <c:pt idx="2">
                  <c:v>Leased Line và Data center</c:v>
                </c:pt>
                <c:pt idx="3">
                  <c:v>VAS</c:v>
                </c:pt>
                <c:pt idx="4">
                  <c:v>Khác</c:v>
                </c:pt>
              </c:strCache>
            </c:strRef>
          </c:cat>
          <c:val>
            <c:numRef>
              <c:f>'Doanh thu the nhóm dv'!$B$9:$B$13</c:f>
              <c:numCache>
                <c:formatCode>0.00%</c:formatCode>
                <c:ptCount val="5"/>
                <c:pt idx="0">
                  <c:v>0.30620000000000003</c:v>
                </c:pt>
                <c:pt idx="1">
                  <c:v>0.24759999999999999</c:v>
                </c:pt>
                <c:pt idx="2">
                  <c:v>0.2102</c:v>
                </c:pt>
                <c:pt idx="3">
                  <c:v>0.1381</c:v>
                </c:pt>
                <c:pt idx="4">
                  <c:v>9.7900000000000001E-2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2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5.9578270366587471E-2"/>
                  <c:y val="-1.79211980828617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6666666666666566E-2"/>
                  <c:y val="-8.2137641342064476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1111111111111112E-2"/>
                  <c:y val="-1.34408602150537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dk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'[Câu trả lời.xlsx]sự tin cậy'!$A$10:$C$10</c:f>
              <c:strCache>
                <c:ptCount val="3"/>
                <c:pt idx="0">
                  <c:v>Thời gian lắp đặt đúng như đã hứa</c:v>
                </c:pt>
                <c:pt idx="1">
                  <c:v>Tốc độ Internet đảm bảo đúng với cam kết</c:v>
                </c:pt>
                <c:pt idx="2">
                  <c:v>Công ty thực hiện đầy đủ các cam kết</c:v>
                </c:pt>
              </c:strCache>
            </c:strRef>
          </c:cat>
          <c:val>
            <c:numRef>
              <c:f>'[Câu trả lời.xlsx]sự tin cậy'!$A$11:$C$11</c:f>
              <c:numCache>
                <c:formatCode>0.00</c:formatCode>
                <c:ptCount val="3"/>
                <c:pt idx="0">
                  <c:v>3.53125</c:v>
                </c:pt>
                <c:pt idx="1">
                  <c:v>3.375</c:v>
                </c:pt>
                <c:pt idx="2">
                  <c:v>3.5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20102448"/>
        <c:axId val="2120110608"/>
        <c:axId val="0"/>
      </c:bar3DChart>
      <c:catAx>
        <c:axId val="212010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2120110608"/>
        <c:crosses val="autoZero"/>
        <c:auto val="1"/>
        <c:lblAlgn val="ctr"/>
        <c:lblOffset val="100"/>
        <c:noMultiLvlLbl val="0"/>
      </c:catAx>
      <c:valAx>
        <c:axId val="2120110608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1024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5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5.1774697454748393E-2"/>
                  <c:y val="-8.453052541729941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6.4891977819057617E-2"/>
                  <c:y val="-2.84813588606473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0236724248240469E-2"/>
                  <c:y val="-1.26796280642434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1.279590531030061E-2"/>
                  <c:y val="-1.2679628064243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dk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'[Câu trả lời.xlsx]Sự đáp ứng'!$A$7:$D$7</c:f>
              <c:strCache>
                <c:ptCount val="4"/>
                <c:pt idx="0">
                  <c:v>Cung cấp đầy đủ thông tin về gói cước</c:v>
                </c:pt>
                <c:pt idx="1">
                  <c:v>Bộ phận CSKH luôn hỗ trợ 24/7</c:v>
                </c:pt>
                <c:pt idx="2">
                  <c:v>Lịch thực hiện dịch vụ thuận tiện cho khách hàng</c:v>
                </c:pt>
                <c:pt idx="3">
                  <c:v>Thời gian khắc phục lỗi nhanh chóng</c:v>
                </c:pt>
              </c:strCache>
            </c:strRef>
          </c:cat>
          <c:val>
            <c:numRef>
              <c:f>'[Câu trả lời.xlsx]Sự đáp ứng'!$A$8:$D$8</c:f>
              <c:numCache>
                <c:formatCode>0.00</c:formatCode>
                <c:ptCount val="4"/>
                <c:pt idx="0">
                  <c:v>4.03125</c:v>
                </c:pt>
                <c:pt idx="1">
                  <c:v>3.4375</c:v>
                </c:pt>
                <c:pt idx="2">
                  <c:v>3.8125</c:v>
                </c:pt>
                <c:pt idx="3">
                  <c:v>3.34375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20113328"/>
        <c:axId val="2120099184"/>
        <c:axId val="0"/>
      </c:bar3DChart>
      <c:catAx>
        <c:axId val="212011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2120099184"/>
        <c:crosses val="autoZero"/>
        <c:auto val="1"/>
        <c:lblAlgn val="ctr"/>
        <c:lblOffset val="100"/>
        <c:noMultiLvlLbl val="0"/>
      </c:catAx>
      <c:valAx>
        <c:axId val="2120099184"/>
        <c:scaling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11332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rgbClr val="7030A0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7.5891727801669622E-3"/>
                  <c:y val="-1.36332651670075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5.117866601133738E-2"/>
                  <c:y val="-2.9018494009965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0118897040222615E-2"/>
                  <c:y val="-4.165671789945191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1.2648621300278362E-2"/>
                  <c:y val="-2.2722108611679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dk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'[Câu trả lời.xlsx]năng lực phục vụ'!$A$8:$D$8</c:f>
              <c:strCache>
                <c:ptCount val="4"/>
                <c:pt idx="0">
                  <c:v>Nhân viên cư xử tạo niềm tin</c:v>
                </c:pt>
                <c:pt idx="1">
                  <c:v>Nhân viên đủ năng lực, trình độ</c:v>
                </c:pt>
                <c:pt idx="2">
                  <c:v>Các chương trình ưu đãi được thông báo đầy đủ</c:v>
                </c:pt>
                <c:pt idx="3">
                  <c:v>Lắp đặt không xảy ra sai sót</c:v>
                </c:pt>
              </c:strCache>
            </c:strRef>
          </c:cat>
          <c:val>
            <c:numRef>
              <c:f>'[Câu trả lời.xlsx]năng lực phục vụ'!$A$9:$D$9</c:f>
              <c:numCache>
                <c:formatCode>0.00</c:formatCode>
                <c:ptCount val="4"/>
                <c:pt idx="0">
                  <c:v>4.125</c:v>
                </c:pt>
                <c:pt idx="1">
                  <c:v>4.0625</c:v>
                </c:pt>
                <c:pt idx="2">
                  <c:v>3.6875</c:v>
                </c:pt>
                <c:pt idx="3">
                  <c:v>3.71875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20102992"/>
        <c:axId val="2120104080"/>
        <c:axId val="0"/>
      </c:bar3DChart>
      <c:catAx>
        <c:axId val="212010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2120104080"/>
        <c:crosses val="autoZero"/>
        <c:auto val="1"/>
        <c:lblAlgn val="ctr"/>
        <c:lblOffset val="100"/>
        <c:noMultiLvlLbl val="0"/>
      </c:catAx>
      <c:valAx>
        <c:axId val="2120104080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10299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3.8386333585946376E-2"/>
                  <c:y val="-3.24074206917396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3.0555555555555555E-2"/>
                  <c:y val="-2.77777777777778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dk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'[Câu trả lời.xlsx]Sự thấu cảm'!$A$7:$B$7</c:f>
              <c:strCache>
                <c:ptCount val="2"/>
                <c:pt idx="0">
                  <c:v>Nhân viên luôn hiểu yêu cầu của khách hàng</c:v>
                </c:pt>
                <c:pt idx="1">
                  <c:v>Thời gian giao dịch và lắp đặt thuận tiện cho khách</c:v>
                </c:pt>
              </c:strCache>
            </c:strRef>
          </c:cat>
          <c:val>
            <c:numRef>
              <c:f>'[Câu trả lời.xlsx]Sự thấu cảm'!$A$8:$B$8</c:f>
              <c:numCache>
                <c:formatCode>0.00</c:formatCode>
                <c:ptCount val="2"/>
                <c:pt idx="0">
                  <c:v>4.03125</c:v>
                </c:pt>
                <c:pt idx="1">
                  <c:v>3.9375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20106800"/>
        <c:axId val="2121564768"/>
        <c:axId val="0"/>
      </c:bar3DChart>
      <c:catAx>
        <c:axId val="212010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2121564768"/>
        <c:crosses val="autoZero"/>
        <c:auto val="1"/>
        <c:lblAlgn val="ctr"/>
        <c:lblOffset val="100"/>
        <c:noMultiLvlLbl val="0"/>
      </c:catAx>
      <c:valAx>
        <c:axId val="2121564768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1068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6">
          <a:lumMod val="75000"/>
        </a:schemeClr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2.777777777777803E-3"/>
                  <c:y val="0.26388888888888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2.7777777777777267E-3"/>
                  <c:y val="0.23148148148148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0.254629629629629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0185067526415994E-16"/>
                  <c:y val="0.3009259259259258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0185067526415994E-16"/>
                  <c:y val="0.319444444444444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Sheet2!$A$37:$A$41</c:f>
              <c:strCache>
                <c:ptCount val="5"/>
                <c:pt idx="0">
                  <c:v>Hữu hình</c:v>
                </c:pt>
                <c:pt idx="1">
                  <c:v>Tin cậy</c:v>
                </c:pt>
                <c:pt idx="2">
                  <c:v>Đáp ứng</c:v>
                </c:pt>
                <c:pt idx="3">
                  <c:v>Năng lực phục vụ</c:v>
                </c:pt>
                <c:pt idx="4">
                  <c:v>Thấu cảm</c:v>
                </c:pt>
              </c:strCache>
            </c:strRef>
          </c:cat>
          <c:val>
            <c:numRef>
              <c:f>Sheet2!$B$37:$B$41</c:f>
              <c:numCache>
                <c:formatCode>0.00</c:formatCode>
                <c:ptCount val="5"/>
                <c:pt idx="0">
                  <c:v>3.7552083333333339</c:v>
                </c:pt>
                <c:pt idx="1">
                  <c:v>3.46875</c:v>
                </c:pt>
                <c:pt idx="2">
                  <c:v>3.65625</c:v>
                </c:pt>
                <c:pt idx="3">
                  <c:v>3.8984375</c:v>
                </c:pt>
                <c:pt idx="4">
                  <c:v>3.984375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21555520"/>
        <c:axId val="2121554432"/>
        <c:axId val="0"/>
      </c:bar3DChart>
      <c:catAx>
        <c:axId val="2121555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ysClr val="windowText" lastClr="000000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2121554432"/>
        <c:crosses val="autoZero"/>
        <c:auto val="0"/>
        <c:lblAlgn val="ctr"/>
        <c:lblOffset val="100"/>
        <c:noMultiLvlLbl val="0"/>
      </c:catAx>
      <c:valAx>
        <c:axId val="2121554432"/>
        <c:scaling>
          <c:orientation val="minMax"/>
          <c:max val="5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555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/>
    </a:solidFill>
    <a:ln w="12700" cap="flat" cmpd="sng" algn="ctr">
      <a:solidFill>
        <a:srgbClr val="FE2520"/>
      </a:solidFill>
      <a:prstDash val="solid"/>
      <a:miter lim="800000"/>
    </a:ln>
    <a:effectLst/>
  </c:spPr>
  <c:txPr>
    <a:bodyPr/>
    <a:lstStyle/>
    <a:p>
      <a:pPr>
        <a:defRPr>
          <a:solidFill>
            <a:sysClr val="windowText" lastClr="000000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r>
              <a:rPr lang="en-US" b="1" dirty="0" smtClean="0">
                <a:latin typeface="Cambria" panose="02040503050406030204" pitchFamily="18" charset="0"/>
              </a:rPr>
              <a:t>ĐÁNH</a:t>
            </a:r>
            <a:r>
              <a:rPr lang="en-US" b="1" baseline="0" dirty="0" smtClean="0">
                <a:latin typeface="Cambria" panose="02040503050406030204" pitchFamily="18" charset="0"/>
              </a:rPr>
              <a:t> GIÁ CHUNG</a:t>
            </a:r>
            <a:endParaRPr lang="en-US" b="1" dirty="0">
              <a:latin typeface="Cambria" panose="020405030504060302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4.6267803574837452E-2"/>
                  <c:y val="-2.77779346673971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dk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'dánh giá chung'!$A$9:$B$9</c:f>
              <c:strCache>
                <c:ptCount val="2"/>
                <c:pt idx="0">
                  <c:v>Mức độ hài lòng với chất lượng dịch vụ</c:v>
                </c:pt>
                <c:pt idx="1">
                  <c:v>Sẵn sàng giới thiệu sử dụng dịch vụ</c:v>
                </c:pt>
              </c:strCache>
            </c:strRef>
          </c:cat>
          <c:val>
            <c:numRef>
              <c:f>'dánh giá chung'!$A$10:$B$10</c:f>
              <c:numCache>
                <c:formatCode>0.00</c:formatCode>
                <c:ptCount val="2"/>
                <c:pt idx="0">
                  <c:v>7.5</c:v>
                </c:pt>
                <c:pt idx="1">
                  <c:v>7.25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21562048"/>
        <c:axId val="2121553888"/>
        <c:axId val="0"/>
      </c:bar3DChart>
      <c:catAx>
        <c:axId val="2121562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2121553888"/>
        <c:crosses val="autoZero"/>
        <c:auto val="1"/>
        <c:lblAlgn val="ctr"/>
        <c:lblOffset val="100"/>
        <c:noMultiLvlLbl val="0"/>
      </c:catAx>
      <c:valAx>
        <c:axId val="2121553888"/>
        <c:scaling>
          <c:orientation val="minMax"/>
          <c:max val="10"/>
          <c:min val="1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121562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rgbClr val="FFFF00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r>
              <a:rPr lang="en-US" b="1" dirty="0" smtClean="0">
                <a:latin typeface="Cambria" panose="02040503050406030204" pitchFamily="18" charset="0"/>
              </a:rPr>
              <a:t>PHÁT</a:t>
            </a:r>
            <a:r>
              <a:rPr lang="en-US" b="1" baseline="0" dirty="0" smtClean="0">
                <a:latin typeface="Cambria" panose="02040503050406030204" pitchFamily="18" charset="0"/>
              </a:rPr>
              <a:t> TRIỂN DÒNG SẢN PHẨM MỚI</a:t>
            </a:r>
            <a:endParaRPr lang="en-US" b="1" dirty="0">
              <a:latin typeface="Cambria" panose="020405030504060302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0.2222222222222223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21388888888888888"/>
                  <c:y val="-4.62962962962967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'[Câu trả lời.xlsx]Phát triển sản phẩm mới'!$A$6:$B$6</c:f>
              <c:strCache>
                <c:ptCount val="2"/>
                <c:pt idx="0">
                  <c:v>Gói combo tốc độ 20 Mbps</c:v>
                </c:pt>
                <c:pt idx="1">
                  <c:v>Gói combo tốc độ 25 Mbps</c:v>
                </c:pt>
              </c:strCache>
            </c:strRef>
          </c:cat>
          <c:val>
            <c:numRef>
              <c:f>'[Câu trả lời.xlsx]Phát triển sản phẩm mới'!$A$7:$B$7</c:f>
              <c:numCache>
                <c:formatCode>0.00</c:formatCode>
                <c:ptCount val="2"/>
                <c:pt idx="0">
                  <c:v>3.875</c:v>
                </c:pt>
                <c:pt idx="1">
                  <c:v>3.71875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21565856"/>
        <c:axId val="2121565312"/>
        <c:axId val="0"/>
      </c:bar3DChart>
      <c:catAx>
        <c:axId val="212156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2121565312"/>
        <c:crosses val="autoZero"/>
        <c:auto val="1"/>
        <c:lblAlgn val="ctr"/>
        <c:lblOffset val="100"/>
        <c:noMultiLvlLbl val="0"/>
      </c:catAx>
      <c:valAx>
        <c:axId val="2121565312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5658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2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'Doanh thu the nhóm dv'!$B$1</c:f>
              <c:strCache>
                <c:ptCount val="1"/>
                <c:pt idx="0">
                  <c:v>2014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dLbl>
              <c:idx val="4"/>
              <c:layout>
                <c:manualLayout>
                  <c:x val="-3.5737970253718283E-2"/>
                  <c:y val="-3.613808690580343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'Doanh thu the nhóm dv'!$A$2:$A$6</c:f>
              <c:strCache>
                <c:ptCount val="5"/>
                <c:pt idx="0">
                  <c:v>IOC</c:v>
                </c:pt>
                <c:pt idx="1">
                  <c:v>FTTH</c:v>
                </c:pt>
                <c:pt idx="2">
                  <c:v>Leased Line và Data center</c:v>
                </c:pt>
                <c:pt idx="3">
                  <c:v>VAS</c:v>
                </c:pt>
                <c:pt idx="4">
                  <c:v>Khác</c:v>
                </c:pt>
              </c:strCache>
            </c:strRef>
          </c:cat>
          <c:val>
            <c:numRef>
              <c:f>'Doanh thu the nhóm dv'!$B$2:$B$6</c:f>
              <c:numCache>
                <c:formatCode>0.00%</c:formatCode>
                <c:ptCount val="5"/>
                <c:pt idx="0">
                  <c:v>0.3352</c:v>
                </c:pt>
                <c:pt idx="1">
                  <c:v>0.26319999999999999</c:v>
                </c:pt>
                <c:pt idx="2">
                  <c:v>0.21460000000000001</c:v>
                </c:pt>
                <c:pt idx="3">
                  <c:v>0.14599999999999999</c:v>
                </c:pt>
                <c:pt idx="4">
                  <c:v>4.1000000000000002E-2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4219409282700422E-2"/>
          <c:y val="0.85680677239288749"/>
          <c:w val="0.9"/>
          <c:h val="0.10563454216110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2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3B1E69-0BF1-4098-8328-F0D4CE8760FA}" type="doc">
      <dgm:prSet loTypeId="urn:microsoft.com/office/officeart/2005/8/layout/hierarchy3" loCatId="relationship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648543C-814F-4042-8BEA-8AA7AE633DB5}">
      <dgm:prSet phldrT="[Text]" custT="1"/>
      <dgm:spPr>
        <a:solidFill>
          <a:srgbClr val="0000FF"/>
        </a:solidFill>
      </dgm:spPr>
      <dgm:t>
        <a:bodyPr/>
        <a:lstStyle/>
        <a:p>
          <a:r>
            <a:rPr lang="en-US" sz="2800" b="1" i="1" dirty="0" err="1" smtClean="0">
              <a:latin typeface="+mn-lt"/>
            </a:rPr>
            <a:t>Quy</a:t>
          </a:r>
          <a:r>
            <a:rPr lang="en-US" sz="2800" b="1" i="1" dirty="0" smtClean="0">
              <a:latin typeface="+mn-lt"/>
            </a:rPr>
            <a:t> </a:t>
          </a:r>
          <a:r>
            <a:rPr lang="en-US" sz="2800" b="1" i="1" dirty="0" err="1" smtClean="0">
              <a:latin typeface="+mn-lt"/>
            </a:rPr>
            <a:t>trình</a:t>
          </a:r>
          <a:r>
            <a:rPr lang="en-US" sz="2800" b="1" i="1" dirty="0" smtClean="0">
              <a:latin typeface="+mn-lt"/>
            </a:rPr>
            <a:t> </a:t>
          </a:r>
          <a:br>
            <a:rPr lang="en-US" sz="2800" b="1" i="1" dirty="0" smtClean="0">
              <a:latin typeface="+mn-lt"/>
            </a:rPr>
          </a:br>
          <a:r>
            <a:rPr lang="en-US" sz="2800" b="1" i="1" dirty="0" err="1" smtClean="0">
              <a:latin typeface="+mn-lt"/>
            </a:rPr>
            <a:t>phân</a:t>
          </a:r>
          <a:r>
            <a:rPr lang="en-US" sz="2800" b="1" i="1" dirty="0" smtClean="0">
              <a:latin typeface="+mn-lt"/>
            </a:rPr>
            <a:t> </a:t>
          </a:r>
          <a:r>
            <a:rPr lang="en-US" sz="2800" b="1" i="1" dirty="0" err="1" smtClean="0">
              <a:latin typeface="+mn-lt"/>
            </a:rPr>
            <a:t>tích</a:t>
          </a:r>
          <a:endParaRPr lang="en-US" sz="2800" b="1" i="1" dirty="0">
            <a:latin typeface="+mn-lt"/>
          </a:endParaRPr>
        </a:p>
      </dgm:t>
    </dgm:pt>
    <dgm:pt modelId="{C0FEAC0A-7C71-4CCD-B66E-6334F3B04D0D}" type="parTrans" cxnId="{137E6644-E8F1-4085-8B26-50B35D343EB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B44EF49-49FA-4D2C-870C-B0F2BCAA4CEF}" type="sibTrans" cxnId="{137E6644-E8F1-4085-8B26-50B35D343EB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960E955-6A74-48F9-AE5B-E51998CBCA20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sz="2000" dirty="0" err="1" smtClean="0">
              <a:latin typeface="+mn-lt"/>
            </a:rPr>
            <a:t>Khái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quát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kết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quả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kinh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doanh</a:t>
          </a:r>
          <a:endParaRPr lang="en-US" sz="2000" dirty="0">
            <a:latin typeface="+mn-lt"/>
          </a:endParaRPr>
        </a:p>
      </dgm:t>
    </dgm:pt>
    <dgm:pt modelId="{D9697DB4-8F2F-4069-B8CD-1ADCFFBD647C}" type="parTrans" cxnId="{F643B8F1-9C0F-45A2-A29D-268830C31B0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7415D51-A83F-4723-A845-83668CCACE57}" type="sibTrans" cxnId="{F643B8F1-9C0F-45A2-A29D-268830C31B0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C76845AF-D9E1-40AB-B1DF-6C7D0BF34760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sz="2000" dirty="0" err="1" smtClean="0">
              <a:latin typeface="+mn-lt"/>
            </a:rPr>
            <a:t>Chỉ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tiêu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hiệu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quả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kinh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doanh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tổng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hợp</a:t>
          </a:r>
          <a:endParaRPr lang="en-US" sz="2000" dirty="0">
            <a:latin typeface="+mn-lt"/>
          </a:endParaRPr>
        </a:p>
      </dgm:t>
    </dgm:pt>
    <dgm:pt modelId="{2A8EF351-B0F6-41E7-922C-C5D6126C2D1C}" type="parTrans" cxnId="{968EDE97-27CC-44CE-94C3-239050833C7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4628A23-B628-491D-8C89-F56B86AFB6B5}" type="sibTrans" cxnId="{968EDE97-27CC-44CE-94C3-239050833C7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5523AFB-E5E1-4C40-BD0C-1CB1E549A2C1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sz="2000" dirty="0" err="1" smtClean="0">
              <a:latin typeface="+mn-lt"/>
            </a:rPr>
            <a:t>Chỉ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tiêu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hiệu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quả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kinh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doanh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bộ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phận</a:t>
          </a:r>
          <a:endParaRPr lang="en-US" sz="2000" dirty="0">
            <a:latin typeface="+mn-lt"/>
          </a:endParaRPr>
        </a:p>
      </dgm:t>
    </dgm:pt>
    <dgm:pt modelId="{4B03D3A2-667C-487A-A6DB-A8B79C06865D}" type="parTrans" cxnId="{C59091D3-7400-483D-B005-FDD91C13C55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632608A-E5F4-450E-8FA5-F2F77B731F3F}" type="sibTrans" cxnId="{C59091D3-7400-483D-B005-FDD91C13C55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38D911E-441F-4754-A779-5ADC33B6D12C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19050">
          <a:solidFill>
            <a:srgbClr val="7030A0"/>
          </a:solidFill>
        </a:ln>
      </dgm:spPr>
      <dgm:t>
        <a:bodyPr/>
        <a:lstStyle/>
        <a:p>
          <a:r>
            <a:rPr lang="en-US" sz="2000" dirty="0" err="1" smtClean="0">
              <a:latin typeface="+mn-lt"/>
            </a:rPr>
            <a:t>Kết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quả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nghiên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cứu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thị</a:t>
          </a:r>
          <a:r>
            <a:rPr lang="en-US" sz="2000" dirty="0" smtClean="0">
              <a:latin typeface="+mn-lt"/>
            </a:rPr>
            <a:t> </a:t>
          </a:r>
          <a:r>
            <a:rPr lang="en-US" sz="2000" dirty="0" err="1" smtClean="0">
              <a:latin typeface="+mn-lt"/>
            </a:rPr>
            <a:t>trường</a:t>
          </a:r>
          <a:endParaRPr lang="en-US" sz="2000" dirty="0">
            <a:latin typeface="+mn-lt"/>
          </a:endParaRPr>
        </a:p>
      </dgm:t>
    </dgm:pt>
    <dgm:pt modelId="{1F081071-C113-420F-A4A4-55C460E952F9}" type="parTrans" cxnId="{81F263F4-C087-4E04-9DB5-D7BDDBE96B2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80E76B1-AD1C-48AB-8F34-5869DD616B59}" type="sibTrans" cxnId="{81F263F4-C087-4E04-9DB5-D7BDDBE96B2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70AD74A-6095-44A8-B9C3-3D8B752ED309}" type="pres">
      <dgm:prSet presAssocID="{EE3B1E69-0BF1-4098-8328-F0D4CE8760F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8195EB8-0C1F-45B5-BC7E-95542A8F7410}" type="pres">
      <dgm:prSet presAssocID="{F648543C-814F-4042-8BEA-8AA7AE633DB5}" presName="root" presStyleCnt="0"/>
      <dgm:spPr/>
    </dgm:pt>
    <dgm:pt modelId="{2695E9A3-E335-4835-891A-A55144700FE5}" type="pres">
      <dgm:prSet presAssocID="{F648543C-814F-4042-8BEA-8AA7AE633DB5}" presName="rootComposite" presStyleCnt="0"/>
      <dgm:spPr/>
    </dgm:pt>
    <dgm:pt modelId="{6B2A9645-DDFD-47AB-91CA-62E0124D3CB8}" type="pres">
      <dgm:prSet presAssocID="{F648543C-814F-4042-8BEA-8AA7AE633DB5}" presName="rootText" presStyleLbl="node1" presStyleIdx="0" presStyleCnt="1" custScaleX="201839" custScaleY="141858" custLinFactNeighborX="6432"/>
      <dgm:spPr/>
      <dgm:t>
        <a:bodyPr/>
        <a:lstStyle/>
        <a:p>
          <a:endParaRPr lang="en-US"/>
        </a:p>
      </dgm:t>
    </dgm:pt>
    <dgm:pt modelId="{33B0DDD0-50EE-4F0A-9C11-4170521A337C}" type="pres">
      <dgm:prSet presAssocID="{F648543C-814F-4042-8BEA-8AA7AE633DB5}" presName="rootConnector" presStyleLbl="node1" presStyleIdx="0" presStyleCnt="1"/>
      <dgm:spPr/>
      <dgm:t>
        <a:bodyPr/>
        <a:lstStyle/>
        <a:p>
          <a:endParaRPr lang="en-US"/>
        </a:p>
      </dgm:t>
    </dgm:pt>
    <dgm:pt modelId="{3EFEEDAD-BD57-4224-86D8-66468FAC0059}" type="pres">
      <dgm:prSet presAssocID="{F648543C-814F-4042-8BEA-8AA7AE633DB5}" presName="childShape" presStyleCnt="0"/>
      <dgm:spPr/>
    </dgm:pt>
    <dgm:pt modelId="{3D5AA80C-59D8-487E-86E9-4D3EA6AB0295}" type="pres">
      <dgm:prSet presAssocID="{D9697DB4-8F2F-4069-B8CD-1ADCFFBD647C}" presName="Name13" presStyleLbl="parChTrans1D2" presStyleIdx="0" presStyleCnt="4"/>
      <dgm:spPr/>
      <dgm:t>
        <a:bodyPr/>
        <a:lstStyle/>
        <a:p>
          <a:endParaRPr lang="en-US"/>
        </a:p>
      </dgm:t>
    </dgm:pt>
    <dgm:pt modelId="{88BAAFDF-D423-4FBC-B6F3-3B25D6CC6D1B}" type="pres">
      <dgm:prSet presAssocID="{A960E955-6A74-48F9-AE5B-E51998CBCA20}" presName="childText" presStyleLbl="bgAcc1" presStyleIdx="0" presStyleCnt="4" custScaleX="2394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F93CF-29EC-4CB7-A2CD-3C7420AD25BD}" type="pres">
      <dgm:prSet presAssocID="{2A8EF351-B0F6-41E7-922C-C5D6126C2D1C}" presName="Name13" presStyleLbl="parChTrans1D2" presStyleIdx="1" presStyleCnt="4"/>
      <dgm:spPr/>
      <dgm:t>
        <a:bodyPr/>
        <a:lstStyle/>
        <a:p>
          <a:endParaRPr lang="en-US"/>
        </a:p>
      </dgm:t>
    </dgm:pt>
    <dgm:pt modelId="{F4BEEF59-2C92-440E-87C2-A6D0A4482967}" type="pres">
      <dgm:prSet presAssocID="{C76845AF-D9E1-40AB-B1DF-6C7D0BF34760}" presName="childText" presStyleLbl="bgAcc1" presStyleIdx="1" presStyleCnt="4" custScaleX="2394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C735BB-2D0B-4559-BE3F-C83BC7AAC0C9}" type="pres">
      <dgm:prSet presAssocID="{4B03D3A2-667C-487A-A6DB-A8B79C06865D}" presName="Name13" presStyleLbl="parChTrans1D2" presStyleIdx="2" presStyleCnt="4"/>
      <dgm:spPr/>
      <dgm:t>
        <a:bodyPr/>
        <a:lstStyle/>
        <a:p>
          <a:endParaRPr lang="en-US"/>
        </a:p>
      </dgm:t>
    </dgm:pt>
    <dgm:pt modelId="{285258D7-4B38-4724-8335-061694AF602E}" type="pres">
      <dgm:prSet presAssocID="{D5523AFB-E5E1-4C40-BD0C-1CB1E549A2C1}" presName="childText" presStyleLbl="bgAcc1" presStyleIdx="2" presStyleCnt="4" custScaleX="2394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F0609E-56E0-4DF3-96D8-AB4A5199DE67}" type="pres">
      <dgm:prSet presAssocID="{1F081071-C113-420F-A4A4-55C460E952F9}" presName="Name13" presStyleLbl="parChTrans1D2" presStyleIdx="3" presStyleCnt="4"/>
      <dgm:spPr/>
      <dgm:t>
        <a:bodyPr/>
        <a:lstStyle/>
        <a:p>
          <a:endParaRPr lang="en-US"/>
        </a:p>
      </dgm:t>
    </dgm:pt>
    <dgm:pt modelId="{2B0F0724-E581-4704-8F8B-DE56B0F8C13F}" type="pres">
      <dgm:prSet presAssocID="{D38D911E-441F-4754-A779-5ADC33B6D12C}" presName="childText" presStyleLbl="bgAcc1" presStyleIdx="3" presStyleCnt="4" custScaleX="2394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7E6644-E8F1-4085-8B26-50B35D343EBA}" srcId="{EE3B1E69-0BF1-4098-8328-F0D4CE8760FA}" destId="{F648543C-814F-4042-8BEA-8AA7AE633DB5}" srcOrd="0" destOrd="0" parTransId="{C0FEAC0A-7C71-4CCD-B66E-6334F3B04D0D}" sibTransId="{5B44EF49-49FA-4D2C-870C-B0F2BCAA4CEF}"/>
    <dgm:cxn modelId="{2A36F3B5-DB6A-4DF9-8BE1-ED01EA0B09A2}" type="presOf" srcId="{2A8EF351-B0F6-41E7-922C-C5D6126C2D1C}" destId="{45CF93CF-29EC-4CB7-A2CD-3C7420AD25BD}" srcOrd="0" destOrd="0" presId="urn:microsoft.com/office/officeart/2005/8/layout/hierarchy3"/>
    <dgm:cxn modelId="{A6494A48-6934-4F00-A66C-8331E00F7BA2}" type="presOf" srcId="{D5523AFB-E5E1-4C40-BD0C-1CB1E549A2C1}" destId="{285258D7-4B38-4724-8335-061694AF602E}" srcOrd="0" destOrd="0" presId="urn:microsoft.com/office/officeart/2005/8/layout/hierarchy3"/>
    <dgm:cxn modelId="{A7C21E4A-8A7B-4165-86EB-2C2F582AAF86}" type="presOf" srcId="{4B03D3A2-667C-487A-A6DB-A8B79C06865D}" destId="{10C735BB-2D0B-4559-BE3F-C83BC7AAC0C9}" srcOrd="0" destOrd="0" presId="urn:microsoft.com/office/officeart/2005/8/layout/hierarchy3"/>
    <dgm:cxn modelId="{E3E9D1F2-695D-4093-A05E-30CD0DA644B1}" type="presOf" srcId="{F648543C-814F-4042-8BEA-8AA7AE633DB5}" destId="{6B2A9645-DDFD-47AB-91CA-62E0124D3CB8}" srcOrd="0" destOrd="0" presId="urn:microsoft.com/office/officeart/2005/8/layout/hierarchy3"/>
    <dgm:cxn modelId="{06E33C0B-49AC-4876-A097-4602F9E6F550}" type="presOf" srcId="{F648543C-814F-4042-8BEA-8AA7AE633DB5}" destId="{33B0DDD0-50EE-4F0A-9C11-4170521A337C}" srcOrd="1" destOrd="0" presId="urn:microsoft.com/office/officeart/2005/8/layout/hierarchy3"/>
    <dgm:cxn modelId="{968EDE97-27CC-44CE-94C3-239050833C75}" srcId="{F648543C-814F-4042-8BEA-8AA7AE633DB5}" destId="{C76845AF-D9E1-40AB-B1DF-6C7D0BF34760}" srcOrd="1" destOrd="0" parTransId="{2A8EF351-B0F6-41E7-922C-C5D6126C2D1C}" sibTransId="{14628A23-B628-491D-8C89-F56B86AFB6B5}"/>
    <dgm:cxn modelId="{F643B8F1-9C0F-45A2-A29D-268830C31B07}" srcId="{F648543C-814F-4042-8BEA-8AA7AE633DB5}" destId="{A960E955-6A74-48F9-AE5B-E51998CBCA20}" srcOrd="0" destOrd="0" parTransId="{D9697DB4-8F2F-4069-B8CD-1ADCFFBD647C}" sibTransId="{E7415D51-A83F-4723-A845-83668CCACE57}"/>
    <dgm:cxn modelId="{9A269648-46E6-488D-9208-A4A4D3E55630}" type="presOf" srcId="{D38D911E-441F-4754-A779-5ADC33B6D12C}" destId="{2B0F0724-E581-4704-8F8B-DE56B0F8C13F}" srcOrd="0" destOrd="0" presId="urn:microsoft.com/office/officeart/2005/8/layout/hierarchy3"/>
    <dgm:cxn modelId="{81F263F4-C087-4E04-9DB5-D7BDDBE96B2C}" srcId="{F648543C-814F-4042-8BEA-8AA7AE633DB5}" destId="{D38D911E-441F-4754-A779-5ADC33B6D12C}" srcOrd="3" destOrd="0" parTransId="{1F081071-C113-420F-A4A4-55C460E952F9}" sibTransId="{080E76B1-AD1C-48AB-8F34-5869DD616B59}"/>
    <dgm:cxn modelId="{5FD3C272-3D02-4A21-96DE-EA72E49DBEBE}" type="presOf" srcId="{1F081071-C113-420F-A4A4-55C460E952F9}" destId="{EFF0609E-56E0-4DF3-96D8-AB4A5199DE67}" srcOrd="0" destOrd="0" presId="urn:microsoft.com/office/officeart/2005/8/layout/hierarchy3"/>
    <dgm:cxn modelId="{8432A35B-D64D-45EE-A272-2A7353115257}" type="presOf" srcId="{D9697DB4-8F2F-4069-B8CD-1ADCFFBD647C}" destId="{3D5AA80C-59D8-487E-86E9-4D3EA6AB0295}" srcOrd="0" destOrd="0" presId="urn:microsoft.com/office/officeart/2005/8/layout/hierarchy3"/>
    <dgm:cxn modelId="{A393374F-5578-4168-A5FF-BF28BB453B98}" type="presOf" srcId="{A960E955-6A74-48F9-AE5B-E51998CBCA20}" destId="{88BAAFDF-D423-4FBC-B6F3-3B25D6CC6D1B}" srcOrd="0" destOrd="0" presId="urn:microsoft.com/office/officeart/2005/8/layout/hierarchy3"/>
    <dgm:cxn modelId="{0B9CD1AA-A2AB-4E71-B9E7-4FBC2A035E32}" type="presOf" srcId="{EE3B1E69-0BF1-4098-8328-F0D4CE8760FA}" destId="{370AD74A-6095-44A8-B9C3-3D8B752ED309}" srcOrd="0" destOrd="0" presId="urn:microsoft.com/office/officeart/2005/8/layout/hierarchy3"/>
    <dgm:cxn modelId="{C3AC486A-4E88-4FA9-A762-8B2F1A86C4FB}" type="presOf" srcId="{C76845AF-D9E1-40AB-B1DF-6C7D0BF34760}" destId="{F4BEEF59-2C92-440E-87C2-A6D0A4482967}" srcOrd="0" destOrd="0" presId="urn:microsoft.com/office/officeart/2005/8/layout/hierarchy3"/>
    <dgm:cxn modelId="{C59091D3-7400-483D-B005-FDD91C13C553}" srcId="{F648543C-814F-4042-8BEA-8AA7AE633DB5}" destId="{D5523AFB-E5E1-4C40-BD0C-1CB1E549A2C1}" srcOrd="2" destOrd="0" parTransId="{4B03D3A2-667C-487A-A6DB-A8B79C06865D}" sibTransId="{0632608A-E5F4-450E-8FA5-F2F77B731F3F}"/>
    <dgm:cxn modelId="{8B13BA9D-B5B5-4F4C-8464-BA976794FAEC}" type="presParOf" srcId="{370AD74A-6095-44A8-B9C3-3D8B752ED309}" destId="{88195EB8-0C1F-45B5-BC7E-95542A8F7410}" srcOrd="0" destOrd="0" presId="urn:microsoft.com/office/officeart/2005/8/layout/hierarchy3"/>
    <dgm:cxn modelId="{61CE5631-1E58-451D-AD98-A83B970619C7}" type="presParOf" srcId="{88195EB8-0C1F-45B5-BC7E-95542A8F7410}" destId="{2695E9A3-E335-4835-891A-A55144700FE5}" srcOrd="0" destOrd="0" presId="urn:microsoft.com/office/officeart/2005/8/layout/hierarchy3"/>
    <dgm:cxn modelId="{7A40B0B5-0DF3-470A-BC96-DFC9644C96AC}" type="presParOf" srcId="{2695E9A3-E335-4835-891A-A55144700FE5}" destId="{6B2A9645-DDFD-47AB-91CA-62E0124D3CB8}" srcOrd="0" destOrd="0" presId="urn:microsoft.com/office/officeart/2005/8/layout/hierarchy3"/>
    <dgm:cxn modelId="{83D65731-BED3-4612-8B7D-AD7AA7C29197}" type="presParOf" srcId="{2695E9A3-E335-4835-891A-A55144700FE5}" destId="{33B0DDD0-50EE-4F0A-9C11-4170521A337C}" srcOrd="1" destOrd="0" presId="urn:microsoft.com/office/officeart/2005/8/layout/hierarchy3"/>
    <dgm:cxn modelId="{C84C5318-1072-4377-81FE-7BCF8F8A1161}" type="presParOf" srcId="{88195EB8-0C1F-45B5-BC7E-95542A8F7410}" destId="{3EFEEDAD-BD57-4224-86D8-66468FAC0059}" srcOrd="1" destOrd="0" presId="urn:microsoft.com/office/officeart/2005/8/layout/hierarchy3"/>
    <dgm:cxn modelId="{C6BA51A1-8025-43A7-81F6-4A8D959F3006}" type="presParOf" srcId="{3EFEEDAD-BD57-4224-86D8-66468FAC0059}" destId="{3D5AA80C-59D8-487E-86E9-4D3EA6AB0295}" srcOrd="0" destOrd="0" presId="urn:microsoft.com/office/officeart/2005/8/layout/hierarchy3"/>
    <dgm:cxn modelId="{0C14AF9C-6758-45D7-A4AF-DECE007F062E}" type="presParOf" srcId="{3EFEEDAD-BD57-4224-86D8-66468FAC0059}" destId="{88BAAFDF-D423-4FBC-B6F3-3B25D6CC6D1B}" srcOrd="1" destOrd="0" presId="urn:microsoft.com/office/officeart/2005/8/layout/hierarchy3"/>
    <dgm:cxn modelId="{F8E30603-78D4-4A37-9566-2BFD8C0E8221}" type="presParOf" srcId="{3EFEEDAD-BD57-4224-86D8-66468FAC0059}" destId="{45CF93CF-29EC-4CB7-A2CD-3C7420AD25BD}" srcOrd="2" destOrd="0" presId="urn:microsoft.com/office/officeart/2005/8/layout/hierarchy3"/>
    <dgm:cxn modelId="{977731D9-FFB3-4A98-8D7F-F8FB316C41D4}" type="presParOf" srcId="{3EFEEDAD-BD57-4224-86D8-66468FAC0059}" destId="{F4BEEF59-2C92-440E-87C2-A6D0A4482967}" srcOrd="3" destOrd="0" presId="urn:microsoft.com/office/officeart/2005/8/layout/hierarchy3"/>
    <dgm:cxn modelId="{CB7B3230-0085-40F6-9F43-6C6669691D9D}" type="presParOf" srcId="{3EFEEDAD-BD57-4224-86D8-66468FAC0059}" destId="{10C735BB-2D0B-4559-BE3F-C83BC7AAC0C9}" srcOrd="4" destOrd="0" presId="urn:microsoft.com/office/officeart/2005/8/layout/hierarchy3"/>
    <dgm:cxn modelId="{127EBDE3-F8C3-43E5-8BDF-1E8B2D263137}" type="presParOf" srcId="{3EFEEDAD-BD57-4224-86D8-66468FAC0059}" destId="{285258D7-4B38-4724-8335-061694AF602E}" srcOrd="5" destOrd="0" presId="urn:microsoft.com/office/officeart/2005/8/layout/hierarchy3"/>
    <dgm:cxn modelId="{A6958762-B3DA-4DC5-A108-02A6C531BB85}" type="presParOf" srcId="{3EFEEDAD-BD57-4224-86D8-66468FAC0059}" destId="{EFF0609E-56E0-4DF3-96D8-AB4A5199DE67}" srcOrd="6" destOrd="0" presId="urn:microsoft.com/office/officeart/2005/8/layout/hierarchy3"/>
    <dgm:cxn modelId="{3B31D868-2727-4B16-B305-11648197D1E2}" type="presParOf" srcId="{3EFEEDAD-BD57-4224-86D8-66468FAC0059}" destId="{2B0F0724-E581-4704-8F8B-DE56B0F8C13F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F93BE-4BF0-452C-BD1D-5785605D34AE}" type="doc">
      <dgm:prSet loTypeId="urn:microsoft.com/office/officeart/2005/8/layout/radial4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E7244-34A1-4CA7-8DB5-5E293F6598C1}">
      <dgm:prSet phldrT="[Text]"/>
      <dgm:spPr/>
      <dgm:t>
        <a:bodyPr/>
        <a:lstStyle/>
        <a:p>
          <a:r>
            <a:rPr lang="en-US" b="0" dirty="0" err="1" smtClean="0"/>
            <a:t>Sự</a:t>
          </a:r>
          <a:r>
            <a:rPr lang="en-US" b="0" dirty="0" smtClean="0"/>
            <a:t> </a:t>
          </a:r>
          <a:r>
            <a:rPr lang="en-US" b="0" dirty="0" err="1" smtClean="0"/>
            <a:t>hài</a:t>
          </a:r>
          <a:r>
            <a:rPr lang="en-US" b="0" dirty="0" smtClean="0"/>
            <a:t> </a:t>
          </a:r>
          <a:r>
            <a:rPr lang="en-US" b="0" dirty="0" err="1" smtClean="0"/>
            <a:t>lòng</a:t>
          </a:r>
          <a:r>
            <a:rPr lang="en-US" b="0" dirty="0" smtClean="0"/>
            <a:t> </a:t>
          </a:r>
          <a:r>
            <a:rPr lang="en-US" b="0" dirty="0" err="1" smtClean="0"/>
            <a:t>của</a:t>
          </a:r>
          <a:r>
            <a:rPr lang="en-US" b="0" dirty="0" smtClean="0"/>
            <a:t> </a:t>
          </a:r>
          <a:r>
            <a:rPr lang="en-US" b="0" dirty="0" err="1" smtClean="0"/>
            <a:t>khách</a:t>
          </a:r>
          <a:r>
            <a:rPr lang="en-US" b="0" dirty="0" smtClean="0"/>
            <a:t> </a:t>
          </a:r>
          <a:r>
            <a:rPr lang="en-US" b="0" dirty="0" err="1" smtClean="0"/>
            <a:t>hàng</a:t>
          </a:r>
          <a:endParaRPr lang="en-US" b="0" dirty="0"/>
        </a:p>
      </dgm:t>
    </dgm:pt>
    <dgm:pt modelId="{2683646E-F421-4DC9-AAAD-BAB9EF1FD4F0}" type="parTrans" cxnId="{A4C4CE38-2A61-4349-8BE5-8FB486C3A3C6}">
      <dgm:prSet/>
      <dgm:spPr/>
      <dgm:t>
        <a:bodyPr/>
        <a:lstStyle/>
        <a:p>
          <a:endParaRPr lang="en-US" b="0"/>
        </a:p>
      </dgm:t>
    </dgm:pt>
    <dgm:pt modelId="{FFFC04DC-6D13-4665-9D16-7E7F5D607A81}" type="sibTrans" cxnId="{A4C4CE38-2A61-4349-8BE5-8FB486C3A3C6}">
      <dgm:prSet/>
      <dgm:spPr/>
      <dgm:t>
        <a:bodyPr/>
        <a:lstStyle/>
        <a:p>
          <a:endParaRPr lang="en-US" b="0"/>
        </a:p>
      </dgm:t>
    </dgm:pt>
    <dgm:pt modelId="{CD947573-B718-4856-B80D-659E3D651ECB}">
      <dgm:prSet phldrT="[Text]"/>
      <dgm:spPr/>
      <dgm:t>
        <a:bodyPr/>
        <a:lstStyle/>
        <a:p>
          <a:r>
            <a:rPr lang="en-US" b="0" dirty="0" err="1" smtClean="0"/>
            <a:t>Sự</a:t>
          </a:r>
          <a:r>
            <a:rPr lang="en-US" b="0" dirty="0" smtClean="0"/>
            <a:t> tin </a:t>
          </a:r>
          <a:r>
            <a:rPr lang="en-US" b="0" dirty="0" err="1" smtClean="0"/>
            <a:t>cậy</a:t>
          </a:r>
          <a:endParaRPr lang="en-US" b="0" dirty="0"/>
        </a:p>
      </dgm:t>
    </dgm:pt>
    <dgm:pt modelId="{476B54F4-86FC-441F-962F-5909F010066B}" type="parTrans" cxnId="{0E0D2911-DD0D-4784-B89B-684E10E7940C}">
      <dgm:prSet/>
      <dgm:spPr/>
      <dgm:t>
        <a:bodyPr/>
        <a:lstStyle/>
        <a:p>
          <a:endParaRPr lang="en-US" b="0"/>
        </a:p>
      </dgm:t>
    </dgm:pt>
    <dgm:pt modelId="{0B8CCAFB-29A7-42B2-96D3-59B17F472C2E}" type="sibTrans" cxnId="{0E0D2911-DD0D-4784-B89B-684E10E7940C}">
      <dgm:prSet/>
      <dgm:spPr/>
      <dgm:t>
        <a:bodyPr/>
        <a:lstStyle/>
        <a:p>
          <a:endParaRPr lang="en-US" b="0"/>
        </a:p>
      </dgm:t>
    </dgm:pt>
    <dgm:pt modelId="{0060DE0A-6DE7-4732-9C82-4830F8355E0C}">
      <dgm:prSet phldrT="[Text]"/>
      <dgm:spPr/>
      <dgm:t>
        <a:bodyPr/>
        <a:lstStyle/>
        <a:p>
          <a:r>
            <a:rPr lang="en-US" b="0" dirty="0" err="1" smtClean="0"/>
            <a:t>Sự</a:t>
          </a:r>
          <a:r>
            <a:rPr lang="en-US" b="0" dirty="0" smtClean="0"/>
            <a:t> </a:t>
          </a:r>
          <a:r>
            <a:rPr lang="en-US" b="0" dirty="0" err="1" smtClean="0"/>
            <a:t>đáp</a:t>
          </a:r>
          <a:r>
            <a:rPr lang="en-US" b="0" dirty="0" smtClean="0"/>
            <a:t> </a:t>
          </a:r>
          <a:r>
            <a:rPr lang="en-US" b="0" dirty="0" err="1" smtClean="0"/>
            <a:t>ứng</a:t>
          </a:r>
          <a:endParaRPr lang="en-US" b="0" dirty="0"/>
        </a:p>
      </dgm:t>
    </dgm:pt>
    <dgm:pt modelId="{5FCB587F-6E00-4E3A-B256-2B40A6E35865}" type="parTrans" cxnId="{35F50087-C8D5-4619-8720-7BD2FA78AE38}">
      <dgm:prSet/>
      <dgm:spPr/>
      <dgm:t>
        <a:bodyPr/>
        <a:lstStyle/>
        <a:p>
          <a:endParaRPr lang="en-US" b="0"/>
        </a:p>
      </dgm:t>
    </dgm:pt>
    <dgm:pt modelId="{5172F53A-95F4-4637-8CF7-DB853DE1BDE4}" type="sibTrans" cxnId="{35F50087-C8D5-4619-8720-7BD2FA78AE38}">
      <dgm:prSet/>
      <dgm:spPr/>
      <dgm:t>
        <a:bodyPr/>
        <a:lstStyle/>
        <a:p>
          <a:endParaRPr lang="en-US" b="0"/>
        </a:p>
      </dgm:t>
    </dgm:pt>
    <dgm:pt modelId="{A178B844-3904-4F37-BAA6-9B1EC33A987C}">
      <dgm:prSet phldrT="[Text]"/>
      <dgm:spPr/>
      <dgm:t>
        <a:bodyPr/>
        <a:lstStyle/>
        <a:p>
          <a:r>
            <a:rPr lang="en-US" b="0" dirty="0" err="1" smtClean="0"/>
            <a:t>Năng</a:t>
          </a:r>
          <a:r>
            <a:rPr lang="en-US" b="0" dirty="0" smtClean="0"/>
            <a:t> </a:t>
          </a:r>
          <a:r>
            <a:rPr lang="en-US" b="0" dirty="0" err="1" smtClean="0"/>
            <a:t>lực</a:t>
          </a:r>
          <a:r>
            <a:rPr lang="en-US" b="0" dirty="0" smtClean="0"/>
            <a:t> </a:t>
          </a:r>
          <a:r>
            <a:rPr lang="en-US" b="0" dirty="0" err="1" smtClean="0"/>
            <a:t>phục</a:t>
          </a:r>
          <a:r>
            <a:rPr lang="en-US" b="0" dirty="0" smtClean="0"/>
            <a:t> </a:t>
          </a:r>
          <a:r>
            <a:rPr lang="en-US" b="0" dirty="0" err="1" smtClean="0"/>
            <a:t>vụ</a:t>
          </a:r>
          <a:endParaRPr lang="en-US" b="0" dirty="0"/>
        </a:p>
      </dgm:t>
    </dgm:pt>
    <dgm:pt modelId="{74FD6F94-575C-4F3C-8F44-0F01112EF5F9}" type="parTrans" cxnId="{24B30285-DD2A-4B45-A7EA-80D630125973}">
      <dgm:prSet/>
      <dgm:spPr/>
      <dgm:t>
        <a:bodyPr/>
        <a:lstStyle/>
        <a:p>
          <a:endParaRPr lang="en-US" b="0"/>
        </a:p>
      </dgm:t>
    </dgm:pt>
    <dgm:pt modelId="{351091C8-D310-414D-B1C4-B05B687CDD67}" type="sibTrans" cxnId="{24B30285-DD2A-4B45-A7EA-80D630125973}">
      <dgm:prSet/>
      <dgm:spPr/>
      <dgm:t>
        <a:bodyPr/>
        <a:lstStyle/>
        <a:p>
          <a:endParaRPr lang="en-US" b="0"/>
        </a:p>
      </dgm:t>
    </dgm:pt>
    <dgm:pt modelId="{C4BC252E-44A5-4A3E-B2BD-169613F4CF65}">
      <dgm:prSet phldrT="[Text]"/>
      <dgm:spPr/>
      <dgm:t>
        <a:bodyPr/>
        <a:lstStyle/>
        <a:p>
          <a:r>
            <a:rPr lang="en-US" b="0" dirty="0" err="1" smtClean="0"/>
            <a:t>Sự</a:t>
          </a:r>
          <a:r>
            <a:rPr lang="en-US" b="0" dirty="0" smtClean="0"/>
            <a:t> </a:t>
          </a:r>
          <a:r>
            <a:rPr lang="en-US" b="0" dirty="0" err="1" smtClean="0"/>
            <a:t>thấu</a:t>
          </a:r>
          <a:r>
            <a:rPr lang="en-US" b="0" dirty="0" smtClean="0"/>
            <a:t> </a:t>
          </a:r>
          <a:r>
            <a:rPr lang="en-US" b="0" dirty="0" err="1" smtClean="0"/>
            <a:t>cảm</a:t>
          </a:r>
          <a:endParaRPr lang="en-US" b="0" dirty="0"/>
        </a:p>
      </dgm:t>
    </dgm:pt>
    <dgm:pt modelId="{99F56A88-AE94-401F-BDCF-5B2B9CD55086}" type="parTrans" cxnId="{6A0EE19E-15C7-4DC2-8669-5D5C6A5F97F4}">
      <dgm:prSet/>
      <dgm:spPr/>
      <dgm:t>
        <a:bodyPr/>
        <a:lstStyle/>
        <a:p>
          <a:endParaRPr lang="en-US" b="0"/>
        </a:p>
      </dgm:t>
    </dgm:pt>
    <dgm:pt modelId="{55FF793D-E043-4866-980A-93DB853876F4}" type="sibTrans" cxnId="{6A0EE19E-15C7-4DC2-8669-5D5C6A5F97F4}">
      <dgm:prSet/>
      <dgm:spPr/>
      <dgm:t>
        <a:bodyPr/>
        <a:lstStyle/>
        <a:p>
          <a:endParaRPr lang="en-US" b="0"/>
        </a:p>
      </dgm:t>
    </dgm:pt>
    <dgm:pt modelId="{7D96FA75-FACE-494A-BBC7-996FBE6B9E4B}">
      <dgm:prSet phldrT="[Text]"/>
      <dgm:spPr/>
      <dgm:t>
        <a:bodyPr/>
        <a:lstStyle/>
        <a:p>
          <a:r>
            <a:rPr lang="en-US" b="0" dirty="0" err="1" smtClean="0"/>
            <a:t>Yếu</a:t>
          </a:r>
          <a:r>
            <a:rPr lang="en-US" b="0" dirty="0" smtClean="0"/>
            <a:t> </a:t>
          </a:r>
          <a:r>
            <a:rPr lang="en-US" b="0" dirty="0" err="1" smtClean="0"/>
            <a:t>tố</a:t>
          </a:r>
          <a:r>
            <a:rPr lang="en-US" b="0" dirty="0" smtClean="0"/>
            <a:t> </a:t>
          </a:r>
          <a:r>
            <a:rPr lang="en-US" b="0" dirty="0" err="1" smtClean="0"/>
            <a:t>hữu</a:t>
          </a:r>
          <a:r>
            <a:rPr lang="en-US" b="0" dirty="0" smtClean="0"/>
            <a:t> </a:t>
          </a:r>
          <a:r>
            <a:rPr lang="en-US" b="0" dirty="0" err="1" smtClean="0"/>
            <a:t>hình</a:t>
          </a:r>
          <a:endParaRPr lang="en-US" b="0" dirty="0"/>
        </a:p>
      </dgm:t>
    </dgm:pt>
    <dgm:pt modelId="{5522936D-B18E-41A3-BBF7-42A0DE7F3659}" type="parTrans" cxnId="{CA838B8C-F789-43C1-AEAE-79592DC8B532}">
      <dgm:prSet/>
      <dgm:spPr/>
      <dgm:t>
        <a:bodyPr/>
        <a:lstStyle/>
        <a:p>
          <a:endParaRPr lang="en-US" b="0"/>
        </a:p>
      </dgm:t>
    </dgm:pt>
    <dgm:pt modelId="{68757342-B2E7-48AE-B960-FDBB94E47B73}" type="sibTrans" cxnId="{CA838B8C-F789-43C1-AEAE-79592DC8B532}">
      <dgm:prSet/>
      <dgm:spPr/>
      <dgm:t>
        <a:bodyPr/>
        <a:lstStyle/>
        <a:p>
          <a:endParaRPr lang="en-US" b="0"/>
        </a:p>
      </dgm:t>
    </dgm:pt>
    <dgm:pt modelId="{B63ACA35-2102-430D-8535-B24AD6E16760}" type="pres">
      <dgm:prSet presAssocID="{6F8F93BE-4BF0-452C-BD1D-5785605D34A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8DEAE2-638F-400C-93A9-DB687C4B6DE6}" type="pres">
      <dgm:prSet presAssocID="{FE2E7244-34A1-4CA7-8DB5-5E293F6598C1}" presName="centerShape" presStyleLbl="node0" presStyleIdx="0" presStyleCnt="1"/>
      <dgm:spPr/>
      <dgm:t>
        <a:bodyPr/>
        <a:lstStyle/>
        <a:p>
          <a:endParaRPr lang="en-US"/>
        </a:p>
      </dgm:t>
    </dgm:pt>
    <dgm:pt modelId="{C95F3D65-7032-4D86-BB09-4C3AD359F6A1}" type="pres">
      <dgm:prSet presAssocID="{476B54F4-86FC-441F-962F-5909F010066B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2AA4794E-EAD5-48D2-B554-D51726210BB0}" type="pres">
      <dgm:prSet presAssocID="{CD947573-B718-4856-B80D-659E3D651EC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423DA-7FAF-41C3-AA6A-115F4E73182B}" type="pres">
      <dgm:prSet presAssocID="{5FCB587F-6E00-4E3A-B256-2B40A6E35865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881EA8E0-B907-4C83-B070-4D9B1558CD51}" type="pres">
      <dgm:prSet presAssocID="{0060DE0A-6DE7-4732-9C82-4830F8355E0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F1C03A-D2A6-4D49-ACBC-5AB8CE5ECC51}" type="pres">
      <dgm:prSet presAssocID="{74FD6F94-575C-4F3C-8F44-0F01112EF5F9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34D16CEE-F59A-4494-BE3B-568E06BABFF4}" type="pres">
      <dgm:prSet presAssocID="{A178B844-3904-4F37-BAA6-9B1EC33A987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9F59C-6D51-4BBE-B2C4-77C2DE33C068}" type="pres">
      <dgm:prSet presAssocID="{99F56A88-AE94-401F-BDCF-5B2B9CD5508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34CD54C4-8F1C-453C-A90D-0067A633B022}" type="pres">
      <dgm:prSet presAssocID="{C4BC252E-44A5-4A3E-B2BD-169613F4CF6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2068D7-834E-4C11-8A43-B796FBD1D28F}" type="pres">
      <dgm:prSet presAssocID="{5522936D-B18E-41A3-BBF7-42A0DE7F3659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68E7C8CE-8B55-445C-A2D0-0DACE19FD0B4}" type="pres">
      <dgm:prSet presAssocID="{7D96FA75-FACE-494A-BBC7-996FBE6B9E4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35F04B-3D07-4FA1-86F7-90E61F20E6C0}" type="presOf" srcId="{A178B844-3904-4F37-BAA6-9B1EC33A987C}" destId="{34D16CEE-F59A-4494-BE3B-568E06BABFF4}" srcOrd="0" destOrd="0" presId="urn:microsoft.com/office/officeart/2005/8/layout/radial4"/>
    <dgm:cxn modelId="{35F50087-C8D5-4619-8720-7BD2FA78AE38}" srcId="{FE2E7244-34A1-4CA7-8DB5-5E293F6598C1}" destId="{0060DE0A-6DE7-4732-9C82-4830F8355E0C}" srcOrd="1" destOrd="0" parTransId="{5FCB587F-6E00-4E3A-B256-2B40A6E35865}" sibTransId="{5172F53A-95F4-4637-8CF7-DB853DE1BDE4}"/>
    <dgm:cxn modelId="{0E0D2911-DD0D-4784-B89B-684E10E7940C}" srcId="{FE2E7244-34A1-4CA7-8DB5-5E293F6598C1}" destId="{CD947573-B718-4856-B80D-659E3D651ECB}" srcOrd="0" destOrd="0" parTransId="{476B54F4-86FC-441F-962F-5909F010066B}" sibTransId="{0B8CCAFB-29A7-42B2-96D3-59B17F472C2E}"/>
    <dgm:cxn modelId="{95A90769-72EF-4A1F-8530-9E549EF8CC77}" type="presOf" srcId="{5522936D-B18E-41A3-BBF7-42A0DE7F3659}" destId="{D72068D7-834E-4C11-8A43-B796FBD1D28F}" srcOrd="0" destOrd="0" presId="urn:microsoft.com/office/officeart/2005/8/layout/radial4"/>
    <dgm:cxn modelId="{2584F7B5-005D-4D08-B86D-EA5527459A18}" type="presOf" srcId="{7D96FA75-FACE-494A-BBC7-996FBE6B9E4B}" destId="{68E7C8CE-8B55-445C-A2D0-0DACE19FD0B4}" srcOrd="0" destOrd="0" presId="urn:microsoft.com/office/officeart/2005/8/layout/radial4"/>
    <dgm:cxn modelId="{82250157-E75E-4BFA-B3BF-449C086D8708}" type="presOf" srcId="{476B54F4-86FC-441F-962F-5909F010066B}" destId="{C95F3D65-7032-4D86-BB09-4C3AD359F6A1}" srcOrd="0" destOrd="0" presId="urn:microsoft.com/office/officeart/2005/8/layout/radial4"/>
    <dgm:cxn modelId="{BD655A37-5EAE-4CE9-ACD5-971274FBC3F6}" type="presOf" srcId="{0060DE0A-6DE7-4732-9C82-4830F8355E0C}" destId="{881EA8E0-B907-4C83-B070-4D9B1558CD51}" srcOrd="0" destOrd="0" presId="urn:microsoft.com/office/officeart/2005/8/layout/radial4"/>
    <dgm:cxn modelId="{CA838B8C-F789-43C1-AEAE-79592DC8B532}" srcId="{FE2E7244-34A1-4CA7-8DB5-5E293F6598C1}" destId="{7D96FA75-FACE-494A-BBC7-996FBE6B9E4B}" srcOrd="4" destOrd="0" parTransId="{5522936D-B18E-41A3-BBF7-42A0DE7F3659}" sibTransId="{68757342-B2E7-48AE-B960-FDBB94E47B73}"/>
    <dgm:cxn modelId="{A4C4CE38-2A61-4349-8BE5-8FB486C3A3C6}" srcId="{6F8F93BE-4BF0-452C-BD1D-5785605D34AE}" destId="{FE2E7244-34A1-4CA7-8DB5-5E293F6598C1}" srcOrd="0" destOrd="0" parTransId="{2683646E-F421-4DC9-AAAD-BAB9EF1FD4F0}" sibTransId="{FFFC04DC-6D13-4665-9D16-7E7F5D607A81}"/>
    <dgm:cxn modelId="{75FBDF62-3B3D-4EC4-A1D7-587298074649}" type="presOf" srcId="{C4BC252E-44A5-4A3E-B2BD-169613F4CF65}" destId="{34CD54C4-8F1C-453C-A90D-0067A633B022}" srcOrd="0" destOrd="0" presId="urn:microsoft.com/office/officeart/2005/8/layout/radial4"/>
    <dgm:cxn modelId="{3DC95100-977B-42F1-BB6A-65554E05B284}" type="presOf" srcId="{74FD6F94-575C-4F3C-8F44-0F01112EF5F9}" destId="{21F1C03A-D2A6-4D49-ACBC-5AB8CE5ECC51}" srcOrd="0" destOrd="0" presId="urn:microsoft.com/office/officeart/2005/8/layout/radial4"/>
    <dgm:cxn modelId="{6A0EE19E-15C7-4DC2-8669-5D5C6A5F97F4}" srcId="{FE2E7244-34A1-4CA7-8DB5-5E293F6598C1}" destId="{C4BC252E-44A5-4A3E-B2BD-169613F4CF65}" srcOrd="3" destOrd="0" parTransId="{99F56A88-AE94-401F-BDCF-5B2B9CD55086}" sibTransId="{55FF793D-E043-4866-980A-93DB853876F4}"/>
    <dgm:cxn modelId="{3AE8C156-C61D-42E5-B6F2-FD0DFBA30BBD}" type="presOf" srcId="{99F56A88-AE94-401F-BDCF-5B2B9CD55086}" destId="{ED99F59C-6D51-4BBE-B2C4-77C2DE33C068}" srcOrd="0" destOrd="0" presId="urn:microsoft.com/office/officeart/2005/8/layout/radial4"/>
    <dgm:cxn modelId="{F31D7750-A96D-462C-9DAD-8D452D77CAB5}" type="presOf" srcId="{FE2E7244-34A1-4CA7-8DB5-5E293F6598C1}" destId="{478DEAE2-638F-400C-93A9-DB687C4B6DE6}" srcOrd="0" destOrd="0" presId="urn:microsoft.com/office/officeart/2005/8/layout/radial4"/>
    <dgm:cxn modelId="{D508B3B0-633F-434B-A4BD-CF1BC5696EAB}" type="presOf" srcId="{CD947573-B718-4856-B80D-659E3D651ECB}" destId="{2AA4794E-EAD5-48D2-B554-D51726210BB0}" srcOrd="0" destOrd="0" presId="urn:microsoft.com/office/officeart/2005/8/layout/radial4"/>
    <dgm:cxn modelId="{67B1EC43-4B72-42DD-8E51-EFB03B92235D}" type="presOf" srcId="{5FCB587F-6E00-4E3A-B256-2B40A6E35865}" destId="{1E1423DA-7FAF-41C3-AA6A-115F4E73182B}" srcOrd="0" destOrd="0" presId="urn:microsoft.com/office/officeart/2005/8/layout/radial4"/>
    <dgm:cxn modelId="{24B30285-DD2A-4B45-A7EA-80D630125973}" srcId="{FE2E7244-34A1-4CA7-8DB5-5E293F6598C1}" destId="{A178B844-3904-4F37-BAA6-9B1EC33A987C}" srcOrd="2" destOrd="0" parTransId="{74FD6F94-575C-4F3C-8F44-0F01112EF5F9}" sibTransId="{351091C8-D310-414D-B1C4-B05B687CDD67}"/>
    <dgm:cxn modelId="{2A952673-7A60-433D-97E5-238145DAB9BD}" type="presOf" srcId="{6F8F93BE-4BF0-452C-BD1D-5785605D34AE}" destId="{B63ACA35-2102-430D-8535-B24AD6E16760}" srcOrd="0" destOrd="0" presId="urn:microsoft.com/office/officeart/2005/8/layout/radial4"/>
    <dgm:cxn modelId="{F8089BBB-4282-43C9-9740-E1D79EDAC51F}" type="presParOf" srcId="{B63ACA35-2102-430D-8535-B24AD6E16760}" destId="{478DEAE2-638F-400C-93A9-DB687C4B6DE6}" srcOrd="0" destOrd="0" presId="urn:microsoft.com/office/officeart/2005/8/layout/radial4"/>
    <dgm:cxn modelId="{E0EC288C-24F5-4BAA-81FF-3D76FAF613D0}" type="presParOf" srcId="{B63ACA35-2102-430D-8535-B24AD6E16760}" destId="{C95F3D65-7032-4D86-BB09-4C3AD359F6A1}" srcOrd="1" destOrd="0" presId="urn:microsoft.com/office/officeart/2005/8/layout/radial4"/>
    <dgm:cxn modelId="{AF50F579-3DA6-4BBE-AEFC-5BBED5A0C02A}" type="presParOf" srcId="{B63ACA35-2102-430D-8535-B24AD6E16760}" destId="{2AA4794E-EAD5-48D2-B554-D51726210BB0}" srcOrd="2" destOrd="0" presId="urn:microsoft.com/office/officeart/2005/8/layout/radial4"/>
    <dgm:cxn modelId="{AF69F85E-7A0E-4D55-9BAD-E23CFA4C84F6}" type="presParOf" srcId="{B63ACA35-2102-430D-8535-B24AD6E16760}" destId="{1E1423DA-7FAF-41C3-AA6A-115F4E73182B}" srcOrd="3" destOrd="0" presId="urn:microsoft.com/office/officeart/2005/8/layout/radial4"/>
    <dgm:cxn modelId="{41EB2B22-5D5B-4E10-B1BA-A271777F5AE4}" type="presParOf" srcId="{B63ACA35-2102-430D-8535-B24AD6E16760}" destId="{881EA8E0-B907-4C83-B070-4D9B1558CD51}" srcOrd="4" destOrd="0" presId="urn:microsoft.com/office/officeart/2005/8/layout/radial4"/>
    <dgm:cxn modelId="{530BA762-2C35-45A7-8355-DE31F49A9FF4}" type="presParOf" srcId="{B63ACA35-2102-430D-8535-B24AD6E16760}" destId="{21F1C03A-D2A6-4D49-ACBC-5AB8CE5ECC51}" srcOrd="5" destOrd="0" presId="urn:microsoft.com/office/officeart/2005/8/layout/radial4"/>
    <dgm:cxn modelId="{A21A63C8-F8E7-4D6F-BFB0-37EF34663032}" type="presParOf" srcId="{B63ACA35-2102-430D-8535-B24AD6E16760}" destId="{34D16CEE-F59A-4494-BE3B-568E06BABFF4}" srcOrd="6" destOrd="0" presId="urn:microsoft.com/office/officeart/2005/8/layout/radial4"/>
    <dgm:cxn modelId="{69CDAB5F-DF33-486D-8ACB-888756EAA3D0}" type="presParOf" srcId="{B63ACA35-2102-430D-8535-B24AD6E16760}" destId="{ED99F59C-6D51-4BBE-B2C4-77C2DE33C068}" srcOrd="7" destOrd="0" presId="urn:microsoft.com/office/officeart/2005/8/layout/radial4"/>
    <dgm:cxn modelId="{DD459347-5EB8-4D75-A81B-7B3073179498}" type="presParOf" srcId="{B63ACA35-2102-430D-8535-B24AD6E16760}" destId="{34CD54C4-8F1C-453C-A90D-0067A633B022}" srcOrd="8" destOrd="0" presId="urn:microsoft.com/office/officeart/2005/8/layout/radial4"/>
    <dgm:cxn modelId="{271854AD-790C-4811-B37C-3AEF865F8EC0}" type="presParOf" srcId="{B63ACA35-2102-430D-8535-B24AD6E16760}" destId="{D72068D7-834E-4C11-8A43-B796FBD1D28F}" srcOrd="9" destOrd="0" presId="urn:microsoft.com/office/officeart/2005/8/layout/radial4"/>
    <dgm:cxn modelId="{5CD97A80-2A5C-4B86-8481-3B6817CE24A2}" type="presParOf" srcId="{B63ACA35-2102-430D-8535-B24AD6E16760}" destId="{68E7C8CE-8B55-445C-A2D0-0DACE19FD0B4}" srcOrd="10" destOrd="0" presId="urn:microsoft.com/office/officeart/2005/8/layout/radial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AF4567-A775-4BA9-81CB-C635D20681B3}" type="doc">
      <dgm:prSet loTypeId="urn:microsoft.com/office/officeart/2005/8/layout/process1" loCatId="process" qsTypeId="urn:microsoft.com/office/officeart/2005/8/quickstyle/3d1" qsCatId="3D" csTypeId="urn:microsoft.com/office/officeart/2005/8/colors/colorful5" csCatId="colorful" phldr="1"/>
      <dgm:spPr/>
    </dgm:pt>
    <dgm:pt modelId="{F62D6477-DEF6-4495-8C53-681B35276B3F}">
      <dgm:prSet phldrT="[Text]"/>
      <dgm:spPr/>
      <dgm:t>
        <a:bodyPr/>
        <a:lstStyle/>
        <a:p>
          <a:r>
            <a:rPr lang="en-US" dirty="0" err="1" smtClean="0"/>
            <a:t>Nhà</a:t>
          </a:r>
          <a:r>
            <a:rPr lang="en-US" dirty="0" smtClean="0"/>
            <a:t> </a:t>
          </a:r>
          <a:r>
            <a:rPr lang="en-US" dirty="0" err="1" smtClean="0"/>
            <a:t>cung</a:t>
          </a:r>
          <a:r>
            <a:rPr lang="en-US" dirty="0" smtClean="0"/>
            <a:t> </a:t>
          </a:r>
          <a:r>
            <a:rPr lang="en-US" dirty="0" err="1" smtClean="0"/>
            <a:t>cấp</a:t>
          </a:r>
          <a:r>
            <a:rPr lang="en-US" dirty="0" smtClean="0"/>
            <a:t> </a:t>
          </a:r>
          <a:r>
            <a:rPr lang="en-US" dirty="0" err="1" smtClean="0"/>
            <a:t>dịch</a:t>
          </a:r>
          <a:r>
            <a:rPr lang="en-US" dirty="0" smtClean="0"/>
            <a:t> </a:t>
          </a:r>
          <a:r>
            <a:rPr lang="en-US" dirty="0" err="1" smtClean="0"/>
            <a:t>vụ</a:t>
          </a:r>
          <a:endParaRPr lang="en-US" dirty="0"/>
        </a:p>
      </dgm:t>
    </dgm:pt>
    <dgm:pt modelId="{52C8103D-F033-4A5B-A938-2FBF612C84D7}" type="parTrans" cxnId="{919A9975-B23E-4140-B0DF-781A86AE81AE}">
      <dgm:prSet/>
      <dgm:spPr/>
      <dgm:t>
        <a:bodyPr/>
        <a:lstStyle/>
        <a:p>
          <a:endParaRPr lang="en-US"/>
        </a:p>
      </dgm:t>
    </dgm:pt>
    <dgm:pt modelId="{F34E1BDE-445C-46E4-8BA6-7954B3D42403}" type="sibTrans" cxnId="{919A9975-B23E-4140-B0DF-781A86AE81AE}">
      <dgm:prSet/>
      <dgm:spPr/>
      <dgm:t>
        <a:bodyPr/>
        <a:lstStyle/>
        <a:p>
          <a:endParaRPr lang="en-US"/>
        </a:p>
      </dgm:t>
    </dgm:pt>
    <dgm:pt modelId="{0BAAD59A-20DC-4A90-B825-FE6FC5120770}">
      <dgm:prSet phldrT="[Text]"/>
      <dgm:spPr>
        <a:solidFill>
          <a:srgbClr val="FF6600"/>
        </a:solidFill>
      </dgm:spPr>
      <dgm:t>
        <a:bodyPr/>
        <a:lstStyle/>
        <a:p>
          <a:r>
            <a:rPr lang="en-US" dirty="0" err="1" smtClean="0"/>
            <a:t>Người</a:t>
          </a:r>
          <a:r>
            <a:rPr lang="en-US" dirty="0" smtClean="0"/>
            <a:t> </a:t>
          </a:r>
          <a:r>
            <a:rPr lang="en-US" dirty="0" err="1" smtClean="0"/>
            <a:t>tiêu</a:t>
          </a:r>
          <a:r>
            <a:rPr lang="en-US" dirty="0" smtClean="0"/>
            <a:t> dung </a:t>
          </a:r>
          <a:r>
            <a:rPr lang="en-US" dirty="0" err="1" smtClean="0"/>
            <a:t>dịch</a:t>
          </a:r>
          <a:r>
            <a:rPr lang="en-US" dirty="0" smtClean="0"/>
            <a:t> </a:t>
          </a:r>
          <a:r>
            <a:rPr lang="en-US" dirty="0" err="1" smtClean="0"/>
            <a:t>vụ</a:t>
          </a:r>
          <a:endParaRPr lang="en-US" dirty="0"/>
        </a:p>
      </dgm:t>
    </dgm:pt>
    <dgm:pt modelId="{61B17BF0-1E94-481E-BE3F-10E569F28439}" type="parTrans" cxnId="{705DE2C7-1F62-494A-B62B-3E05D2023B76}">
      <dgm:prSet/>
      <dgm:spPr/>
      <dgm:t>
        <a:bodyPr/>
        <a:lstStyle/>
        <a:p>
          <a:endParaRPr lang="en-US"/>
        </a:p>
      </dgm:t>
    </dgm:pt>
    <dgm:pt modelId="{5827B2A9-BF0F-47D5-875A-4651BCE0C284}" type="sibTrans" cxnId="{705DE2C7-1F62-494A-B62B-3E05D2023B76}">
      <dgm:prSet/>
      <dgm:spPr/>
      <dgm:t>
        <a:bodyPr/>
        <a:lstStyle/>
        <a:p>
          <a:endParaRPr lang="en-US"/>
        </a:p>
      </dgm:t>
    </dgm:pt>
    <dgm:pt modelId="{C49A160E-7CAE-4CBE-A3A9-EBAB31AE47B1}" type="pres">
      <dgm:prSet presAssocID="{54AF4567-A775-4BA9-81CB-C635D20681B3}" presName="Name0" presStyleCnt="0">
        <dgm:presLayoutVars>
          <dgm:dir/>
          <dgm:resizeHandles val="exact"/>
        </dgm:presLayoutVars>
      </dgm:prSet>
      <dgm:spPr/>
    </dgm:pt>
    <dgm:pt modelId="{978874B3-D08D-4357-9964-7A22FB1EFDA2}" type="pres">
      <dgm:prSet presAssocID="{F62D6477-DEF6-4495-8C53-681B35276B3F}" presName="node" presStyleLbl="node1" presStyleIdx="0" presStyleCnt="2" custLinFactNeighborY="-17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EB756-9F57-4BCA-8750-ECF2553F4102}" type="pres">
      <dgm:prSet presAssocID="{F34E1BDE-445C-46E4-8BA6-7954B3D42403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15EF400-DCB7-49C1-AC75-438BA9FF80BA}" type="pres">
      <dgm:prSet presAssocID="{F34E1BDE-445C-46E4-8BA6-7954B3D42403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D0B79A95-9B4F-4F9B-AF9B-1586AB5E6DBF}" type="pres">
      <dgm:prSet presAssocID="{0BAAD59A-20DC-4A90-B825-FE6FC5120770}" presName="node" presStyleLbl="node1" presStyleIdx="1" presStyleCnt="2" custLinFactNeighborX="19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178263-97FA-4D33-85DC-A5F2B46D77CA}" type="presOf" srcId="{F62D6477-DEF6-4495-8C53-681B35276B3F}" destId="{978874B3-D08D-4357-9964-7A22FB1EFDA2}" srcOrd="0" destOrd="0" presId="urn:microsoft.com/office/officeart/2005/8/layout/process1"/>
    <dgm:cxn modelId="{66A8B713-40D6-46F4-8087-7A772D6E81DE}" type="presOf" srcId="{54AF4567-A775-4BA9-81CB-C635D20681B3}" destId="{C49A160E-7CAE-4CBE-A3A9-EBAB31AE47B1}" srcOrd="0" destOrd="0" presId="urn:microsoft.com/office/officeart/2005/8/layout/process1"/>
    <dgm:cxn modelId="{705DE2C7-1F62-494A-B62B-3E05D2023B76}" srcId="{54AF4567-A775-4BA9-81CB-C635D20681B3}" destId="{0BAAD59A-20DC-4A90-B825-FE6FC5120770}" srcOrd="1" destOrd="0" parTransId="{61B17BF0-1E94-481E-BE3F-10E569F28439}" sibTransId="{5827B2A9-BF0F-47D5-875A-4651BCE0C284}"/>
    <dgm:cxn modelId="{0EA382F8-9C05-4E72-BDB0-E9011E51F203}" type="presOf" srcId="{F34E1BDE-445C-46E4-8BA6-7954B3D42403}" destId="{115EF400-DCB7-49C1-AC75-438BA9FF80BA}" srcOrd="1" destOrd="0" presId="urn:microsoft.com/office/officeart/2005/8/layout/process1"/>
    <dgm:cxn modelId="{919A9975-B23E-4140-B0DF-781A86AE81AE}" srcId="{54AF4567-A775-4BA9-81CB-C635D20681B3}" destId="{F62D6477-DEF6-4495-8C53-681B35276B3F}" srcOrd="0" destOrd="0" parTransId="{52C8103D-F033-4A5B-A938-2FBF612C84D7}" sibTransId="{F34E1BDE-445C-46E4-8BA6-7954B3D42403}"/>
    <dgm:cxn modelId="{4CEA3899-B559-4F42-9141-C36E4DD7F343}" type="presOf" srcId="{0BAAD59A-20DC-4A90-B825-FE6FC5120770}" destId="{D0B79A95-9B4F-4F9B-AF9B-1586AB5E6DBF}" srcOrd="0" destOrd="0" presId="urn:microsoft.com/office/officeart/2005/8/layout/process1"/>
    <dgm:cxn modelId="{B03AA744-DF9B-472B-AB7E-06F2ACA55420}" type="presOf" srcId="{F34E1BDE-445C-46E4-8BA6-7954B3D42403}" destId="{1D5EB756-9F57-4BCA-8750-ECF2553F4102}" srcOrd="0" destOrd="0" presId="urn:microsoft.com/office/officeart/2005/8/layout/process1"/>
    <dgm:cxn modelId="{420CA9CF-45E0-4E4D-BBA7-E92972C69B2C}" type="presParOf" srcId="{C49A160E-7CAE-4CBE-A3A9-EBAB31AE47B1}" destId="{978874B3-D08D-4357-9964-7A22FB1EFDA2}" srcOrd="0" destOrd="0" presId="urn:microsoft.com/office/officeart/2005/8/layout/process1"/>
    <dgm:cxn modelId="{B33C20E2-6B2D-45D5-BC96-6B07BC1BBA63}" type="presParOf" srcId="{C49A160E-7CAE-4CBE-A3A9-EBAB31AE47B1}" destId="{1D5EB756-9F57-4BCA-8750-ECF2553F4102}" srcOrd="1" destOrd="0" presId="urn:microsoft.com/office/officeart/2005/8/layout/process1"/>
    <dgm:cxn modelId="{4B979B55-5A46-47C3-A3BB-A2DCBED1C773}" type="presParOf" srcId="{1D5EB756-9F57-4BCA-8750-ECF2553F4102}" destId="{115EF400-DCB7-49C1-AC75-438BA9FF80BA}" srcOrd="0" destOrd="0" presId="urn:microsoft.com/office/officeart/2005/8/layout/process1"/>
    <dgm:cxn modelId="{F86564E6-50E4-4E95-9CE2-FFFAED2E312B}" type="presParOf" srcId="{C49A160E-7CAE-4CBE-A3A9-EBAB31AE47B1}" destId="{D0B79A95-9B4F-4F9B-AF9B-1586AB5E6DB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A9645-DDFD-47AB-91CA-62E0124D3CB8}">
      <dsp:nvSpPr>
        <dsp:cNvPr id="0" name=""/>
        <dsp:cNvSpPr/>
      </dsp:nvSpPr>
      <dsp:spPr>
        <a:xfrm>
          <a:off x="93582" y="258387"/>
          <a:ext cx="2880644" cy="1012298"/>
        </a:xfrm>
        <a:prstGeom prst="roundRect">
          <a:avLst>
            <a:gd name="adj" fmla="val 10000"/>
          </a:avLst>
        </a:prstGeom>
        <a:solidFill>
          <a:srgbClr val="0000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1" kern="1200" dirty="0" err="1" smtClean="0">
              <a:latin typeface="+mn-lt"/>
            </a:rPr>
            <a:t>Quy</a:t>
          </a:r>
          <a:r>
            <a:rPr lang="en-US" sz="2800" b="1" i="1" kern="1200" dirty="0" smtClean="0">
              <a:latin typeface="+mn-lt"/>
            </a:rPr>
            <a:t> </a:t>
          </a:r>
          <a:r>
            <a:rPr lang="en-US" sz="2800" b="1" i="1" kern="1200" dirty="0" err="1" smtClean="0">
              <a:latin typeface="+mn-lt"/>
            </a:rPr>
            <a:t>trình</a:t>
          </a:r>
          <a:r>
            <a:rPr lang="en-US" sz="2800" b="1" i="1" kern="1200" dirty="0" smtClean="0">
              <a:latin typeface="+mn-lt"/>
            </a:rPr>
            <a:t> </a:t>
          </a:r>
          <a:br>
            <a:rPr lang="en-US" sz="2800" b="1" i="1" kern="1200" dirty="0" smtClean="0">
              <a:latin typeface="+mn-lt"/>
            </a:rPr>
          </a:br>
          <a:r>
            <a:rPr lang="en-US" sz="2800" b="1" i="1" kern="1200" dirty="0" err="1" smtClean="0">
              <a:latin typeface="+mn-lt"/>
            </a:rPr>
            <a:t>phân</a:t>
          </a:r>
          <a:r>
            <a:rPr lang="en-US" sz="2800" b="1" i="1" kern="1200" dirty="0" smtClean="0">
              <a:latin typeface="+mn-lt"/>
            </a:rPr>
            <a:t> </a:t>
          </a:r>
          <a:r>
            <a:rPr lang="en-US" sz="2800" b="1" i="1" kern="1200" dirty="0" err="1" smtClean="0">
              <a:latin typeface="+mn-lt"/>
            </a:rPr>
            <a:t>tích</a:t>
          </a:r>
          <a:endParaRPr lang="en-US" sz="2800" b="1" i="1" kern="1200" dirty="0">
            <a:latin typeface="+mn-lt"/>
          </a:endParaRPr>
        </a:p>
      </dsp:txBody>
      <dsp:txXfrm>
        <a:off x="123231" y="288036"/>
        <a:ext cx="2821346" cy="953000"/>
      </dsp:txXfrm>
    </dsp:sp>
    <dsp:sp modelId="{3D5AA80C-59D8-487E-86E9-4D3EA6AB0295}">
      <dsp:nvSpPr>
        <dsp:cNvPr id="0" name=""/>
        <dsp:cNvSpPr/>
      </dsp:nvSpPr>
      <dsp:spPr>
        <a:xfrm>
          <a:off x="381646" y="1270685"/>
          <a:ext cx="196267" cy="535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5199"/>
              </a:lnTo>
              <a:lnTo>
                <a:pt x="196267" y="5351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AAFDF-D423-4FBC-B6F3-3B25D6CC6D1B}">
      <dsp:nvSpPr>
        <dsp:cNvPr id="0" name=""/>
        <dsp:cNvSpPr/>
      </dsp:nvSpPr>
      <dsp:spPr>
        <a:xfrm>
          <a:off x="577913" y="1449085"/>
          <a:ext cx="2734251" cy="713599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6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+mn-lt"/>
            </a:rPr>
            <a:t>Khái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quát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kết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quả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kinh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doanh</a:t>
          </a:r>
          <a:endParaRPr lang="en-US" sz="2000" kern="1200" dirty="0">
            <a:latin typeface="+mn-lt"/>
          </a:endParaRPr>
        </a:p>
      </dsp:txBody>
      <dsp:txXfrm>
        <a:off x="598814" y="1469986"/>
        <a:ext cx="2692449" cy="671797"/>
      </dsp:txXfrm>
    </dsp:sp>
    <dsp:sp modelId="{45CF93CF-29EC-4CB7-A2CD-3C7420AD25BD}">
      <dsp:nvSpPr>
        <dsp:cNvPr id="0" name=""/>
        <dsp:cNvSpPr/>
      </dsp:nvSpPr>
      <dsp:spPr>
        <a:xfrm>
          <a:off x="381646" y="1270685"/>
          <a:ext cx="196267" cy="1427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199"/>
              </a:lnTo>
              <a:lnTo>
                <a:pt x="196267" y="14271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BEEF59-2C92-440E-87C2-A6D0A4482967}">
      <dsp:nvSpPr>
        <dsp:cNvPr id="0" name=""/>
        <dsp:cNvSpPr/>
      </dsp:nvSpPr>
      <dsp:spPr>
        <a:xfrm>
          <a:off x="577913" y="2341084"/>
          <a:ext cx="2734251" cy="713599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5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+mn-lt"/>
            </a:rPr>
            <a:t>Chỉ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tiêu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hiệu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quả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kinh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doanh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tổng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hợp</a:t>
          </a:r>
          <a:endParaRPr lang="en-US" sz="2000" kern="1200" dirty="0">
            <a:latin typeface="+mn-lt"/>
          </a:endParaRPr>
        </a:p>
      </dsp:txBody>
      <dsp:txXfrm>
        <a:off x="598814" y="2361985"/>
        <a:ext cx="2692449" cy="671797"/>
      </dsp:txXfrm>
    </dsp:sp>
    <dsp:sp modelId="{10C735BB-2D0B-4559-BE3F-C83BC7AAC0C9}">
      <dsp:nvSpPr>
        <dsp:cNvPr id="0" name=""/>
        <dsp:cNvSpPr/>
      </dsp:nvSpPr>
      <dsp:spPr>
        <a:xfrm>
          <a:off x="381646" y="1270685"/>
          <a:ext cx="196267" cy="23191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9198"/>
              </a:lnTo>
              <a:lnTo>
                <a:pt x="196267" y="231919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258D7-4B38-4724-8335-061694AF602E}">
      <dsp:nvSpPr>
        <dsp:cNvPr id="0" name=""/>
        <dsp:cNvSpPr/>
      </dsp:nvSpPr>
      <dsp:spPr>
        <a:xfrm>
          <a:off x="577913" y="3233084"/>
          <a:ext cx="2734251" cy="713599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+mn-lt"/>
            </a:rPr>
            <a:t>Chỉ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tiêu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hiệu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quả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kinh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doanh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bộ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phận</a:t>
          </a:r>
          <a:endParaRPr lang="en-US" sz="2000" kern="1200" dirty="0">
            <a:latin typeface="+mn-lt"/>
          </a:endParaRPr>
        </a:p>
      </dsp:txBody>
      <dsp:txXfrm>
        <a:off x="598814" y="3253985"/>
        <a:ext cx="2692449" cy="671797"/>
      </dsp:txXfrm>
    </dsp:sp>
    <dsp:sp modelId="{EFF0609E-56E0-4DF3-96D8-AB4A5199DE67}">
      <dsp:nvSpPr>
        <dsp:cNvPr id="0" name=""/>
        <dsp:cNvSpPr/>
      </dsp:nvSpPr>
      <dsp:spPr>
        <a:xfrm>
          <a:off x="381646" y="1270685"/>
          <a:ext cx="196267" cy="32111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1198"/>
              </a:lnTo>
              <a:lnTo>
                <a:pt x="196267" y="321119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0F0724-E581-4704-8F8B-DE56B0F8C13F}">
      <dsp:nvSpPr>
        <dsp:cNvPr id="0" name=""/>
        <dsp:cNvSpPr/>
      </dsp:nvSpPr>
      <dsp:spPr>
        <a:xfrm>
          <a:off x="577913" y="4125083"/>
          <a:ext cx="2734251" cy="713599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rgbClr val="7030A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+mn-lt"/>
            </a:rPr>
            <a:t>Kết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quả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nghiên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cứu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thị</a:t>
          </a:r>
          <a:r>
            <a:rPr lang="en-US" sz="2000" kern="1200" dirty="0" smtClean="0">
              <a:latin typeface="+mn-lt"/>
            </a:rPr>
            <a:t> </a:t>
          </a:r>
          <a:r>
            <a:rPr lang="en-US" sz="2000" kern="1200" dirty="0" err="1" smtClean="0">
              <a:latin typeface="+mn-lt"/>
            </a:rPr>
            <a:t>trường</a:t>
          </a:r>
          <a:endParaRPr lang="en-US" sz="2000" kern="1200" dirty="0">
            <a:latin typeface="+mn-lt"/>
          </a:endParaRPr>
        </a:p>
      </dsp:txBody>
      <dsp:txXfrm>
        <a:off x="598814" y="4145984"/>
        <a:ext cx="2692449" cy="671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DEAE2-638F-400C-93A9-DB687C4B6DE6}">
      <dsp:nvSpPr>
        <dsp:cNvPr id="0" name=""/>
        <dsp:cNvSpPr/>
      </dsp:nvSpPr>
      <dsp:spPr>
        <a:xfrm>
          <a:off x="2434318" y="2498555"/>
          <a:ext cx="1687069" cy="168706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err="1" smtClean="0"/>
            <a:t>Sự</a:t>
          </a:r>
          <a:r>
            <a:rPr lang="en-US" sz="2000" b="0" kern="1200" dirty="0" smtClean="0"/>
            <a:t> </a:t>
          </a:r>
          <a:r>
            <a:rPr lang="en-US" sz="2000" b="0" kern="1200" dirty="0" err="1" smtClean="0"/>
            <a:t>hài</a:t>
          </a:r>
          <a:r>
            <a:rPr lang="en-US" sz="2000" b="0" kern="1200" dirty="0" smtClean="0"/>
            <a:t> </a:t>
          </a:r>
          <a:r>
            <a:rPr lang="en-US" sz="2000" b="0" kern="1200" dirty="0" err="1" smtClean="0"/>
            <a:t>lòng</a:t>
          </a:r>
          <a:r>
            <a:rPr lang="en-US" sz="2000" b="0" kern="1200" dirty="0" smtClean="0"/>
            <a:t> </a:t>
          </a:r>
          <a:r>
            <a:rPr lang="en-US" sz="2000" b="0" kern="1200" dirty="0" err="1" smtClean="0"/>
            <a:t>của</a:t>
          </a:r>
          <a:r>
            <a:rPr lang="en-US" sz="2000" b="0" kern="1200" dirty="0" smtClean="0"/>
            <a:t> </a:t>
          </a:r>
          <a:r>
            <a:rPr lang="en-US" sz="2000" b="0" kern="1200" dirty="0" err="1" smtClean="0"/>
            <a:t>khách</a:t>
          </a:r>
          <a:r>
            <a:rPr lang="en-US" sz="2000" b="0" kern="1200" dirty="0" smtClean="0"/>
            <a:t> </a:t>
          </a:r>
          <a:r>
            <a:rPr lang="en-US" sz="2000" b="0" kern="1200" dirty="0" err="1" smtClean="0"/>
            <a:t>hàng</a:t>
          </a:r>
          <a:endParaRPr lang="en-US" sz="2000" b="0" kern="1200" dirty="0"/>
        </a:p>
      </dsp:txBody>
      <dsp:txXfrm>
        <a:off x="2681384" y="2745621"/>
        <a:ext cx="1192937" cy="1192937"/>
      </dsp:txXfrm>
    </dsp:sp>
    <dsp:sp modelId="{C95F3D65-7032-4D86-BB09-4C3AD359F6A1}">
      <dsp:nvSpPr>
        <dsp:cNvPr id="0" name=""/>
        <dsp:cNvSpPr/>
      </dsp:nvSpPr>
      <dsp:spPr>
        <a:xfrm rot="10800000">
          <a:off x="801860" y="3101683"/>
          <a:ext cx="1542672" cy="48081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A4794E-EAD5-48D2-B554-D51726210BB0}">
      <dsp:nvSpPr>
        <dsp:cNvPr id="0" name=""/>
        <dsp:cNvSpPr/>
      </dsp:nvSpPr>
      <dsp:spPr>
        <a:xfrm>
          <a:off x="501" y="2701004"/>
          <a:ext cx="1602716" cy="1282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err="1" smtClean="0"/>
            <a:t>Sự</a:t>
          </a:r>
          <a:r>
            <a:rPr lang="en-US" sz="3000" b="0" kern="1200" dirty="0" smtClean="0"/>
            <a:t> tin </a:t>
          </a:r>
          <a:r>
            <a:rPr lang="en-US" sz="3000" b="0" kern="1200" dirty="0" err="1" smtClean="0"/>
            <a:t>cậy</a:t>
          </a:r>
          <a:endParaRPr lang="en-US" sz="3000" b="0" kern="1200" dirty="0"/>
        </a:p>
      </dsp:txBody>
      <dsp:txXfrm>
        <a:off x="38055" y="2738558"/>
        <a:ext cx="1527608" cy="1207065"/>
      </dsp:txXfrm>
    </dsp:sp>
    <dsp:sp modelId="{1E1423DA-7FAF-41C3-AA6A-115F4E73182B}">
      <dsp:nvSpPr>
        <dsp:cNvPr id="0" name=""/>
        <dsp:cNvSpPr/>
      </dsp:nvSpPr>
      <dsp:spPr>
        <a:xfrm rot="13500000">
          <a:off x="1301142" y="1896309"/>
          <a:ext cx="1542672" cy="48081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1EA8E0-B907-4C83-B070-4D9B1558CD51}">
      <dsp:nvSpPr>
        <dsp:cNvPr id="0" name=""/>
        <dsp:cNvSpPr/>
      </dsp:nvSpPr>
      <dsp:spPr>
        <a:xfrm>
          <a:off x="725703" y="950212"/>
          <a:ext cx="1602716" cy="1282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err="1" smtClean="0"/>
            <a:t>Sự</a:t>
          </a:r>
          <a:r>
            <a:rPr lang="en-US" sz="3000" b="0" kern="1200" dirty="0" smtClean="0"/>
            <a:t> </a:t>
          </a:r>
          <a:r>
            <a:rPr lang="en-US" sz="3000" b="0" kern="1200" dirty="0" err="1" smtClean="0"/>
            <a:t>đáp</a:t>
          </a:r>
          <a:r>
            <a:rPr lang="en-US" sz="3000" b="0" kern="1200" dirty="0" smtClean="0"/>
            <a:t> </a:t>
          </a:r>
          <a:r>
            <a:rPr lang="en-US" sz="3000" b="0" kern="1200" dirty="0" err="1" smtClean="0"/>
            <a:t>ứng</a:t>
          </a:r>
          <a:endParaRPr lang="en-US" sz="3000" b="0" kern="1200" dirty="0"/>
        </a:p>
      </dsp:txBody>
      <dsp:txXfrm>
        <a:off x="763257" y="987766"/>
        <a:ext cx="1527608" cy="1207065"/>
      </dsp:txXfrm>
    </dsp:sp>
    <dsp:sp modelId="{21F1C03A-D2A6-4D49-ACBC-5AB8CE5ECC51}">
      <dsp:nvSpPr>
        <dsp:cNvPr id="0" name=""/>
        <dsp:cNvSpPr/>
      </dsp:nvSpPr>
      <dsp:spPr>
        <a:xfrm rot="16200000">
          <a:off x="2506516" y="1397026"/>
          <a:ext cx="1542672" cy="48081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D16CEE-F59A-4494-BE3B-568E06BABFF4}">
      <dsp:nvSpPr>
        <dsp:cNvPr id="0" name=""/>
        <dsp:cNvSpPr/>
      </dsp:nvSpPr>
      <dsp:spPr>
        <a:xfrm>
          <a:off x="2476494" y="225011"/>
          <a:ext cx="1602716" cy="1282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err="1" smtClean="0"/>
            <a:t>Năng</a:t>
          </a:r>
          <a:r>
            <a:rPr lang="en-US" sz="3000" b="0" kern="1200" dirty="0" smtClean="0"/>
            <a:t> </a:t>
          </a:r>
          <a:r>
            <a:rPr lang="en-US" sz="3000" b="0" kern="1200" dirty="0" err="1" smtClean="0"/>
            <a:t>lực</a:t>
          </a:r>
          <a:r>
            <a:rPr lang="en-US" sz="3000" b="0" kern="1200" dirty="0" smtClean="0"/>
            <a:t> </a:t>
          </a:r>
          <a:r>
            <a:rPr lang="en-US" sz="3000" b="0" kern="1200" dirty="0" err="1" smtClean="0"/>
            <a:t>phục</a:t>
          </a:r>
          <a:r>
            <a:rPr lang="en-US" sz="3000" b="0" kern="1200" dirty="0" smtClean="0"/>
            <a:t> </a:t>
          </a:r>
          <a:r>
            <a:rPr lang="en-US" sz="3000" b="0" kern="1200" dirty="0" err="1" smtClean="0"/>
            <a:t>vụ</a:t>
          </a:r>
          <a:endParaRPr lang="en-US" sz="3000" b="0" kern="1200" dirty="0"/>
        </a:p>
      </dsp:txBody>
      <dsp:txXfrm>
        <a:off x="2514048" y="262565"/>
        <a:ext cx="1527608" cy="1207065"/>
      </dsp:txXfrm>
    </dsp:sp>
    <dsp:sp modelId="{ED99F59C-6D51-4BBE-B2C4-77C2DE33C068}">
      <dsp:nvSpPr>
        <dsp:cNvPr id="0" name=""/>
        <dsp:cNvSpPr/>
      </dsp:nvSpPr>
      <dsp:spPr>
        <a:xfrm rot="18900000">
          <a:off x="3711890" y="1896309"/>
          <a:ext cx="1542672" cy="48081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CD54C4-8F1C-453C-A90D-0067A633B022}">
      <dsp:nvSpPr>
        <dsp:cNvPr id="0" name=""/>
        <dsp:cNvSpPr/>
      </dsp:nvSpPr>
      <dsp:spPr>
        <a:xfrm>
          <a:off x="4227286" y="950212"/>
          <a:ext cx="1602716" cy="1282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err="1" smtClean="0"/>
            <a:t>Sự</a:t>
          </a:r>
          <a:r>
            <a:rPr lang="en-US" sz="3000" b="0" kern="1200" dirty="0" smtClean="0"/>
            <a:t> </a:t>
          </a:r>
          <a:r>
            <a:rPr lang="en-US" sz="3000" b="0" kern="1200" dirty="0" err="1" smtClean="0"/>
            <a:t>thấu</a:t>
          </a:r>
          <a:r>
            <a:rPr lang="en-US" sz="3000" b="0" kern="1200" dirty="0" smtClean="0"/>
            <a:t> </a:t>
          </a:r>
          <a:r>
            <a:rPr lang="en-US" sz="3000" b="0" kern="1200" dirty="0" err="1" smtClean="0"/>
            <a:t>cảm</a:t>
          </a:r>
          <a:endParaRPr lang="en-US" sz="3000" b="0" kern="1200" dirty="0"/>
        </a:p>
      </dsp:txBody>
      <dsp:txXfrm>
        <a:off x="4264840" y="987766"/>
        <a:ext cx="1527608" cy="1207065"/>
      </dsp:txXfrm>
    </dsp:sp>
    <dsp:sp modelId="{D72068D7-834E-4C11-8A43-B796FBD1D28F}">
      <dsp:nvSpPr>
        <dsp:cNvPr id="0" name=""/>
        <dsp:cNvSpPr/>
      </dsp:nvSpPr>
      <dsp:spPr>
        <a:xfrm>
          <a:off x="4211173" y="3101683"/>
          <a:ext cx="1542672" cy="48081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E7C8CE-8B55-445C-A2D0-0DACE19FD0B4}">
      <dsp:nvSpPr>
        <dsp:cNvPr id="0" name=""/>
        <dsp:cNvSpPr/>
      </dsp:nvSpPr>
      <dsp:spPr>
        <a:xfrm>
          <a:off x="4952487" y="2701004"/>
          <a:ext cx="1602716" cy="1282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err="1" smtClean="0"/>
            <a:t>Yếu</a:t>
          </a:r>
          <a:r>
            <a:rPr lang="en-US" sz="3000" b="0" kern="1200" dirty="0" smtClean="0"/>
            <a:t> </a:t>
          </a:r>
          <a:r>
            <a:rPr lang="en-US" sz="3000" b="0" kern="1200" dirty="0" err="1" smtClean="0"/>
            <a:t>tố</a:t>
          </a:r>
          <a:r>
            <a:rPr lang="en-US" sz="3000" b="0" kern="1200" dirty="0" smtClean="0"/>
            <a:t> </a:t>
          </a:r>
          <a:r>
            <a:rPr lang="en-US" sz="3000" b="0" kern="1200" dirty="0" err="1" smtClean="0"/>
            <a:t>hữu</a:t>
          </a:r>
          <a:r>
            <a:rPr lang="en-US" sz="3000" b="0" kern="1200" dirty="0" smtClean="0"/>
            <a:t> </a:t>
          </a:r>
          <a:r>
            <a:rPr lang="en-US" sz="3000" b="0" kern="1200" dirty="0" err="1" smtClean="0"/>
            <a:t>hình</a:t>
          </a:r>
          <a:endParaRPr lang="en-US" sz="3000" b="0" kern="1200" dirty="0"/>
        </a:p>
      </dsp:txBody>
      <dsp:txXfrm>
        <a:off x="4990041" y="2738558"/>
        <a:ext cx="1527608" cy="1207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874B3-D08D-4357-9964-7A22FB1EFDA2}">
      <dsp:nvSpPr>
        <dsp:cNvPr id="0" name=""/>
        <dsp:cNvSpPr/>
      </dsp:nvSpPr>
      <dsp:spPr>
        <a:xfrm>
          <a:off x="821" y="0"/>
          <a:ext cx="1752412" cy="809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Nhà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cung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cấp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dịch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vụ</a:t>
          </a:r>
          <a:endParaRPr lang="en-US" sz="2100" kern="1200" dirty="0"/>
        </a:p>
      </dsp:txBody>
      <dsp:txXfrm>
        <a:off x="24520" y="23699"/>
        <a:ext cx="1705014" cy="761758"/>
      </dsp:txXfrm>
    </dsp:sp>
    <dsp:sp modelId="{1D5EB756-9F57-4BCA-8750-ECF2553F4102}">
      <dsp:nvSpPr>
        <dsp:cNvPr id="0" name=""/>
        <dsp:cNvSpPr/>
      </dsp:nvSpPr>
      <dsp:spPr>
        <a:xfrm>
          <a:off x="1928680" y="187278"/>
          <a:ext cx="371946" cy="4345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1928680" y="274198"/>
        <a:ext cx="260362" cy="260758"/>
      </dsp:txXfrm>
    </dsp:sp>
    <dsp:sp modelId="{D0B79A95-9B4F-4F9B-AF9B-1586AB5E6DBF}">
      <dsp:nvSpPr>
        <dsp:cNvPr id="0" name=""/>
        <dsp:cNvSpPr/>
      </dsp:nvSpPr>
      <dsp:spPr>
        <a:xfrm>
          <a:off x="2455020" y="0"/>
          <a:ext cx="1752412" cy="809156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Người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tiêu</a:t>
          </a:r>
          <a:r>
            <a:rPr lang="en-US" sz="2100" kern="1200" dirty="0" smtClean="0"/>
            <a:t> dung </a:t>
          </a:r>
          <a:r>
            <a:rPr lang="en-US" sz="2100" kern="1200" dirty="0" err="1" smtClean="0"/>
            <a:t>dịch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vụ</a:t>
          </a:r>
          <a:endParaRPr lang="en-US" sz="2100" kern="1200" dirty="0"/>
        </a:p>
      </dsp:txBody>
      <dsp:txXfrm>
        <a:off x="2478719" y="23699"/>
        <a:ext cx="1705014" cy="761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605B9-AF70-475F-9992-A32895113DB4}" type="datetimeFigureOut">
              <a:rPr lang="en-US" smtClean="0"/>
              <a:t>14-Jun-16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0047A-7CEB-48ED-8612-0EB741BCE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09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A4168-234E-4F0D-8726-6608FCCBA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4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0047A-7CEB-48ED-8612-0EB741BCE0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6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A4168-234E-4F0D-8726-6608FCCBA5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2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A4168-234E-4F0D-8726-6608FCCBA5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4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0099" y="23584"/>
            <a:ext cx="9144000" cy="1277937"/>
          </a:xfrm>
        </p:spPr>
        <p:txBody>
          <a:bodyPr anchor="b">
            <a:normAutofit/>
          </a:bodyPr>
          <a:lstStyle>
            <a:lvl1pPr algn="ctr">
              <a:defRPr sz="4000" b="1" baseline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Bách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Hà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3" y="205187"/>
            <a:ext cx="773360" cy="1148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376" y="6047583"/>
            <a:ext cx="1169924" cy="72469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2307777" y="1282242"/>
            <a:ext cx="7047738" cy="38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313" y="205187"/>
            <a:ext cx="1540317" cy="1053925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0" y="2342931"/>
            <a:ext cx="12192000" cy="16383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</a:lstStyle>
          <a:p>
            <a:r>
              <a:rPr lang="en-US" sz="4000" b="1" i="1" smtClean="0">
                <a:solidFill>
                  <a:schemeClr val="bg1"/>
                </a:solidFill>
              </a:rPr>
              <a:t>Click to edit Master subtitle style</a:t>
            </a:r>
            <a:endParaRPr lang="en-US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4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76" y="5662615"/>
            <a:ext cx="1169924" cy="7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4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76" y="5662615"/>
            <a:ext cx="1169924" cy="7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76" y="5662615"/>
            <a:ext cx="1169924" cy="7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2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76" y="5662615"/>
            <a:ext cx="1169924" cy="7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8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76" y="5662615"/>
            <a:ext cx="1169924" cy="7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2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76" y="5662615"/>
            <a:ext cx="1169924" cy="7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3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4300" y="259557"/>
            <a:ext cx="6172200" cy="1325563"/>
          </a:xfrm>
        </p:spPr>
        <p:txBody>
          <a:bodyPr>
            <a:normAutofit/>
          </a:bodyPr>
          <a:lstStyle>
            <a:lvl1pPr>
              <a:defRPr sz="4000" b="1" baseline="0">
                <a:latin typeface="Cambria" panose="02040503050406030204" pitchFamily="18" charset="0"/>
              </a:defRPr>
            </a:lvl1pPr>
          </a:lstStyle>
          <a:p>
            <a:r>
              <a:rPr lang="en-US" dirty="0" err="1" smtClean="0"/>
              <a:t>Chương</a:t>
            </a:r>
            <a:r>
              <a:rPr lang="en-US" dirty="0" smtClean="0"/>
              <a:t> 1: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038" y="417515"/>
            <a:ext cx="1169924" cy="724692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 flipV="1">
            <a:off x="2261362" y="1142207"/>
            <a:ext cx="7047738" cy="38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7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76" y="5662615"/>
            <a:ext cx="1169924" cy="7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9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76" y="5662615"/>
            <a:ext cx="1169924" cy="7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9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76" y="5662615"/>
            <a:ext cx="1169924" cy="7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4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600" y="63690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70300" y="6394450"/>
            <a:ext cx="490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9100" y="6407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fld id="{7EBDEDD8-1DAC-45D5-B2E5-7595F246DBE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210345"/>
            <a:ext cx="773360" cy="114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8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19.jpeg"/><Relationship Id="rId3" Type="http://schemas.openxmlformats.org/officeDocument/2006/relationships/chart" Target="../charts/chart9.xml"/><Relationship Id="rId7" Type="http://schemas.openxmlformats.org/officeDocument/2006/relationships/diagramLayout" Target="../diagrams/layout3.xml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Data" Target="../diagrams/data3.xml"/><Relationship Id="rId11" Type="http://schemas.openxmlformats.org/officeDocument/2006/relationships/image" Target="../media/image17.jpeg"/><Relationship Id="rId5" Type="http://schemas.openxmlformats.org/officeDocument/2006/relationships/image" Target="../media/image16.jpg"/><Relationship Id="rId15" Type="http://schemas.openxmlformats.org/officeDocument/2006/relationships/image" Target="../media/image21.jpeg"/><Relationship Id="rId10" Type="http://schemas.microsoft.com/office/2007/relationships/diagramDrawing" Target="../diagrams/drawing3.xml"/><Relationship Id="rId4" Type="http://schemas.openxmlformats.org/officeDocument/2006/relationships/chart" Target="../charts/chart10.xml"/><Relationship Id="rId9" Type="http://schemas.openxmlformats.org/officeDocument/2006/relationships/diagramColors" Target="../diagrams/colors3.xml"/><Relationship Id="rId1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7219" y="1519313"/>
            <a:ext cx="9144000" cy="809152"/>
          </a:xfrm>
        </p:spPr>
        <p:txBody>
          <a:bodyPr/>
          <a:lstStyle/>
          <a:p>
            <a:r>
              <a:rPr lang="en-US" dirty="0" smtClean="0"/>
              <a:t>KHÓA LUẬN TỐT NGHIỆP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" y="2743786"/>
            <a:ext cx="11676185" cy="1335845"/>
          </a:xfrm>
        </p:spPr>
        <p:txBody>
          <a:bodyPr>
            <a:noAutofit/>
          </a:bodyPr>
          <a:lstStyle/>
          <a:p>
            <a:r>
              <a:rPr lang="en-US" sz="3600" b="1" i="1" dirty="0" err="1" smtClean="0">
                <a:solidFill>
                  <a:schemeClr val="bg1"/>
                </a:solidFill>
              </a:rPr>
              <a:t>Phân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tích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và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đề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xuất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giải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pháp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nâng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cao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hiệu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quả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kinh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doanh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tại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Công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ty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Cổ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phần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Hạ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tầng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Viễn</a:t>
            </a:r>
            <a:r>
              <a:rPr 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sz="3600" b="1" i="1" dirty="0" err="1" smtClean="0">
                <a:solidFill>
                  <a:schemeClr val="bg1"/>
                </a:solidFill>
              </a:rPr>
              <a:t>thông</a:t>
            </a:r>
            <a:r>
              <a:rPr lang="en-US" sz="3600" b="1" i="1" dirty="0" smtClean="0">
                <a:solidFill>
                  <a:schemeClr val="bg1"/>
                </a:solidFill>
              </a:rPr>
              <a:t> CMC</a:t>
            </a:r>
            <a:endParaRPr lang="en-US" sz="3600" b="1" i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1910"/>
              </p:ext>
            </p:extLst>
          </p:nvPr>
        </p:nvGraphicFramePr>
        <p:xfrm>
          <a:off x="434690" y="4598089"/>
          <a:ext cx="6403662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5155"/>
                <a:gridCol w="33485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</a:rPr>
                        <a:t>Giảng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viên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hướng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dẫn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</a:rPr>
                        <a:t>ThS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</a:rPr>
                        <a:t>Nguyễn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Tiến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Dũng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</a:rPr>
                        <a:t>ThS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</a:rPr>
                        <a:t>Nguyễn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Cẩm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Giang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</a:rPr>
                        <a:t>Sinh</a:t>
                      </a: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</a:rPr>
                        <a:t>viên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thực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hiện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</a:rPr>
                        <a:t>Ngô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Mạnh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Thắng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</a:rPr>
                        <a:t>Lớp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</a:rPr>
                        <a:t>Quản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trị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Kinh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chemeClr val="bg1"/>
                          </a:solidFill>
                        </a:rPr>
                        <a:t>doanh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chemeClr val="bg1"/>
                          </a:solidFill>
                        </a:rPr>
                        <a:t>Khóa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: K57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59385" y="70337"/>
            <a:ext cx="77534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Trường</a:t>
            </a:r>
            <a:r>
              <a:rPr lang="en-US" sz="3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Đại</a:t>
            </a:r>
            <a:r>
              <a:rPr lang="en-US" sz="3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học</a:t>
            </a:r>
            <a:r>
              <a:rPr lang="en-US" sz="3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Bách</a:t>
            </a:r>
            <a:r>
              <a:rPr lang="en-US" sz="3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Khoa</a:t>
            </a:r>
            <a:r>
              <a:rPr lang="en-US" sz="3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Hà</a:t>
            </a:r>
            <a:r>
              <a:rPr lang="en-US" sz="3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Nội</a:t>
            </a:r>
            <a:endParaRPr lang="en-US" sz="3800" b="1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Viện</a:t>
            </a:r>
            <a:r>
              <a:rPr lang="en-US" sz="3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Kinh</a:t>
            </a:r>
            <a:r>
              <a:rPr lang="en-US" sz="3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tế</a:t>
            </a:r>
            <a:r>
              <a:rPr lang="en-US" sz="3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và</a:t>
            </a:r>
            <a:r>
              <a:rPr lang="en-US" sz="3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Quản</a:t>
            </a:r>
            <a:r>
              <a:rPr lang="en-US" sz="3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lý</a:t>
            </a:r>
            <a:endParaRPr lang="en-US" sz="38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202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674">
        <p15:prstTrans prst="fracture"/>
      </p:transition>
    </mc:Choice>
    <mc:Fallback>
      <p:transition spd="slow" advTm="306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50576" y="1526671"/>
          <a:ext cx="9991164" cy="245973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843105"/>
                <a:gridCol w="1436104"/>
                <a:gridCol w="1489832"/>
                <a:gridCol w="1489832"/>
                <a:gridCol w="1634226"/>
                <a:gridCol w="1098065"/>
              </a:tblGrid>
              <a:tr h="190500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Giá trị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Đơn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vị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tính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2014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2013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So </a:t>
                      </a:r>
                      <a:r>
                        <a:rPr lang="en-US" sz="1800" dirty="0" err="1">
                          <a:effectLst/>
                        </a:rPr>
                        <a:t>sánh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+/-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Doanh thu thuần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Triệu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đồng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696.686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554.602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142.084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25,62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Lợi nhuận sau thuế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Triệu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en-US" sz="1800" dirty="0" err="1" smtClean="0">
                          <a:effectLst/>
                        </a:rPr>
                        <a:t>đồng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31.217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23.955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7.261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30,31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TTS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Triệu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en-US" sz="1800" dirty="0" err="1" smtClean="0">
                          <a:effectLst/>
                        </a:rPr>
                        <a:t>đồng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626.944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533.846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93.098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17,44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Năng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suất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của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TTS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Lần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1,11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1,04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0,072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6,97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08076"/>
              </p:ext>
            </p:extLst>
          </p:nvPr>
        </p:nvGraphicFramePr>
        <p:xfrm>
          <a:off x="2595280" y="4456247"/>
          <a:ext cx="7194177" cy="1920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58883"/>
                <a:gridCol w="1567647"/>
                <a:gridCol w="1567647"/>
              </a:tblGrid>
              <a:tr h="548640"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tố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hưởng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tuyệt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∆SOA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0,072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100,00%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57785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thuần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(DTT)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0,266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370,00%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57785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quân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TTS</a:t>
                      </a:r>
                      <a:r>
                        <a:rPr lang="en-US" sz="1600" baseline="-25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bq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-0,194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-270,00%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255024" y="1039017"/>
            <a:ext cx="3658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b="1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4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endParaRPr lang="en-US" sz="2400" b="1" i="1" dirty="0">
              <a:latin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8774" y="6346722"/>
            <a:ext cx="67558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200" b="1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200" b="1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sz="2200" b="1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200" b="1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hưởng</a:t>
            </a:r>
            <a:r>
              <a:rPr lang="en-US" sz="2200" b="1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2200" b="1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200" b="1" i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2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2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2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2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endParaRPr lang="en-US" sz="2200" b="1" i="1" dirty="0">
              <a:latin typeface="Cambria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2727" y="3988516"/>
            <a:ext cx="2224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BCTC 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694332" y="201709"/>
            <a:ext cx="9157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hiệu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kinh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bộ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phận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930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9"/>
    </mc:Choice>
    <mc:Fallback>
      <p:transition spd="slow" advTm="17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0543" y="228603"/>
            <a:ext cx="946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kết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nghiên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cứu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thị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trường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6348" y="6024283"/>
            <a:ext cx="76476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 err="1" smtClean="0">
                <a:latin typeface="Cambria" panose="02040503050406030204" pitchFamily="18" charset="0"/>
              </a:rPr>
              <a:t>Mô</a:t>
            </a:r>
            <a:r>
              <a:rPr lang="en-US" sz="2600" b="1" i="1" dirty="0" smtClean="0">
                <a:latin typeface="Cambria" panose="02040503050406030204" pitchFamily="18" charset="0"/>
              </a:rPr>
              <a:t> </a:t>
            </a:r>
            <a:r>
              <a:rPr lang="en-US" sz="2600" b="1" i="1" dirty="0" err="1" smtClean="0">
                <a:latin typeface="Cambria" panose="02040503050406030204" pitchFamily="18" charset="0"/>
              </a:rPr>
              <a:t>hình</a:t>
            </a:r>
            <a:r>
              <a:rPr lang="en-US" sz="2600" b="1" i="1" dirty="0" smtClean="0">
                <a:latin typeface="Cambria" panose="02040503050406030204" pitchFamily="18" charset="0"/>
              </a:rPr>
              <a:t> </a:t>
            </a:r>
            <a:r>
              <a:rPr lang="en-US" sz="2600" b="1" i="1" dirty="0" err="1" smtClean="0">
                <a:latin typeface="Cambria" panose="02040503050406030204" pitchFamily="18" charset="0"/>
              </a:rPr>
              <a:t>nghiên</a:t>
            </a:r>
            <a:r>
              <a:rPr lang="en-US" sz="2600" b="1" i="1" dirty="0" smtClean="0">
                <a:latin typeface="Cambria" panose="02040503050406030204" pitchFamily="18" charset="0"/>
              </a:rPr>
              <a:t> </a:t>
            </a:r>
            <a:r>
              <a:rPr lang="en-US" sz="2600" b="1" i="1" dirty="0" err="1" smtClean="0">
                <a:latin typeface="Cambria" panose="02040503050406030204" pitchFamily="18" charset="0"/>
              </a:rPr>
              <a:t>cứu</a:t>
            </a:r>
            <a:r>
              <a:rPr lang="en-US" sz="2600" b="1" i="1" dirty="0" smtClean="0">
                <a:latin typeface="Cambria" panose="02040503050406030204" pitchFamily="18" charset="0"/>
              </a:rPr>
              <a:t> </a:t>
            </a:r>
            <a:r>
              <a:rPr lang="en-US" sz="2600" b="1" i="1" dirty="0" err="1" smtClean="0">
                <a:latin typeface="Cambria" panose="02040503050406030204" pitchFamily="18" charset="0"/>
              </a:rPr>
              <a:t>chất</a:t>
            </a:r>
            <a:r>
              <a:rPr lang="en-US" sz="2600" b="1" i="1" dirty="0" smtClean="0">
                <a:latin typeface="Cambria" panose="02040503050406030204" pitchFamily="18" charset="0"/>
              </a:rPr>
              <a:t> </a:t>
            </a:r>
            <a:r>
              <a:rPr lang="en-US" sz="2600" b="1" i="1" dirty="0" err="1" smtClean="0">
                <a:latin typeface="Cambria" panose="02040503050406030204" pitchFamily="18" charset="0"/>
              </a:rPr>
              <a:t>lượng</a:t>
            </a:r>
            <a:r>
              <a:rPr lang="en-US" sz="2600" b="1" i="1" dirty="0" smtClean="0">
                <a:latin typeface="Cambria" panose="02040503050406030204" pitchFamily="18" charset="0"/>
              </a:rPr>
              <a:t> </a:t>
            </a:r>
            <a:r>
              <a:rPr lang="en-US" sz="2600" b="1" i="1" dirty="0" err="1" smtClean="0">
                <a:latin typeface="Cambria" panose="02040503050406030204" pitchFamily="18" charset="0"/>
              </a:rPr>
              <a:t>dịch</a:t>
            </a:r>
            <a:r>
              <a:rPr lang="en-US" sz="2600" b="1" i="1" dirty="0" smtClean="0">
                <a:latin typeface="Cambria" panose="02040503050406030204" pitchFamily="18" charset="0"/>
              </a:rPr>
              <a:t> </a:t>
            </a:r>
            <a:r>
              <a:rPr lang="en-US" sz="2600" b="1" i="1" dirty="0" err="1" smtClean="0">
                <a:latin typeface="Cambria" panose="02040503050406030204" pitchFamily="18" charset="0"/>
              </a:rPr>
              <a:t>vụ</a:t>
            </a:r>
            <a:r>
              <a:rPr lang="en-US" sz="2600" b="1" i="1" dirty="0" smtClean="0">
                <a:latin typeface="Cambria" panose="02040503050406030204" pitchFamily="18" charset="0"/>
              </a:rPr>
              <a:t> SERVPERF</a:t>
            </a:r>
            <a:endParaRPr lang="en-US" sz="2600" b="1" i="1" dirty="0">
              <a:latin typeface="Cambria" panose="02040503050406030204" pitchFamily="18" charset="0"/>
            </a:endParaRP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534725271"/>
              </p:ext>
            </p:extLst>
          </p:nvPr>
        </p:nvGraphicFramePr>
        <p:xfrm>
          <a:off x="2816895" y="1250576"/>
          <a:ext cx="6555706" cy="4410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66689" y="5731895"/>
            <a:ext cx="39179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 smtClean="0">
                <a:latin typeface="Cambria" panose="02040503050406030204" pitchFamily="18" charset="0"/>
              </a:rPr>
              <a:t>Nguồn</a:t>
            </a:r>
            <a:r>
              <a:rPr lang="en-US" sz="1300" dirty="0" smtClean="0">
                <a:latin typeface="Cambria" panose="02040503050406030204" pitchFamily="18" charset="0"/>
              </a:rPr>
              <a:t>: J, Joseph Cronin, Jr. &amp; Steven A. Taylor (1992)</a:t>
            </a:r>
            <a:endParaRPr lang="en-US" sz="1300" dirty="0">
              <a:latin typeface="Cambria" panose="020405030504060302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070" y="2202940"/>
            <a:ext cx="2622175" cy="27940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4" y="2190422"/>
            <a:ext cx="2455769" cy="28065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205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9659">
        <p15:prstTrans prst="pageCurlDouble"/>
      </p:transition>
    </mc:Choice>
    <mc:Fallback>
      <p:transition spd="slow" advTm="96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410645767"/>
              </p:ext>
            </p:extLst>
          </p:nvPr>
        </p:nvGraphicFramePr>
        <p:xfrm>
          <a:off x="328051" y="1436031"/>
          <a:ext cx="5709677" cy="4292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81855196"/>
              </p:ext>
            </p:extLst>
          </p:nvPr>
        </p:nvGraphicFramePr>
        <p:xfrm>
          <a:off x="6176252" y="1465730"/>
          <a:ext cx="5764736" cy="4276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61566" y="5822578"/>
            <a:ext cx="2369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ambria" panose="02040503050406030204" pitchFamily="18" charset="0"/>
              </a:rPr>
              <a:t>YẾU TỐ HỮU HÌNH</a:t>
            </a:r>
            <a:endParaRPr lang="en-US" sz="2000" b="1" i="1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719" y="5778937"/>
            <a:ext cx="236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ambria" panose="02040503050406030204" pitchFamily="18" charset="0"/>
              </a:rPr>
              <a:t>YẾU TỐ SỰ TIN CẬY</a:t>
            </a:r>
            <a:endParaRPr lang="en-US" sz="2000" b="1" i="1" dirty="0">
              <a:latin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0543" y="228603"/>
            <a:ext cx="946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kết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nghiên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cứu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thị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trường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464424" y="1882588"/>
            <a:ext cx="578223" cy="3361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96754" y="4385981"/>
            <a:ext cx="578223" cy="3361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813701" y="4442009"/>
            <a:ext cx="578223" cy="3361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409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23"/>
    </mc:Choice>
    <mc:Fallback>
      <p:transition spd="slow" advTm="49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7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997860207"/>
              </p:ext>
            </p:extLst>
          </p:nvPr>
        </p:nvGraphicFramePr>
        <p:xfrm>
          <a:off x="268940" y="1593568"/>
          <a:ext cx="5809131" cy="4067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96872975"/>
              </p:ext>
            </p:extLst>
          </p:nvPr>
        </p:nvGraphicFramePr>
        <p:xfrm>
          <a:off x="6181126" y="1613647"/>
          <a:ext cx="5827096" cy="4034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72719" y="5778937"/>
            <a:ext cx="24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ambria" panose="02040503050406030204" pitchFamily="18" charset="0"/>
              </a:rPr>
              <a:t>NĂNG LỰC PHỤC VỤ</a:t>
            </a:r>
            <a:endParaRPr lang="en-US" sz="2000" b="1" i="1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2954" y="5778937"/>
            <a:ext cx="2540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ambria" panose="02040503050406030204" pitchFamily="18" charset="0"/>
              </a:rPr>
              <a:t>YẾU TỐ SỰ ĐÁP ỨNG</a:t>
            </a:r>
            <a:endParaRPr lang="en-US" sz="2000" b="1" i="1" dirty="0">
              <a:latin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0543" y="228603"/>
            <a:ext cx="946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kết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nghiên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cứu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thị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trường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81282" y="3697941"/>
            <a:ext cx="578223" cy="3765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170394" y="4563035"/>
            <a:ext cx="578223" cy="3765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183495" y="3697941"/>
            <a:ext cx="578223" cy="3765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827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7"/>
    </mc:Choice>
    <mc:Fallback>
      <p:transition spd="slow" advTm="40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347322034"/>
              </p:ext>
            </p:extLst>
          </p:nvPr>
        </p:nvGraphicFramePr>
        <p:xfrm>
          <a:off x="336177" y="1559858"/>
          <a:ext cx="5499848" cy="4182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62954" y="5832725"/>
            <a:ext cx="2679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ambria" panose="02040503050406030204" pitchFamily="18" charset="0"/>
              </a:rPr>
              <a:t>YẾU TỐ SỰ THẤU CẢM</a:t>
            </a:r>
            <a:endParaRPr lang="en-US" sz="2000" b="1" i="1" dirty="0">
              <a:latin typeface="Cambria" panose="02040503050406030204" pitchFamily="18" charset="0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204179775"/>
              </p:ext>
            </p:extLst>
          </p:nvPr>
        </p:nvGraphicFramePr>
        <p:xfrm>
          <a:off x="5943600" y="1573306"/>
          <a:ext cx="6104965" cy="4155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43045" y="5832725"/>
            <a:ext cx="2192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ambria" panose="02040503050406030204" pitchFamily="18" charset="0"/>
              </a:rPr>
              <a:t>ĐÁNH GIÁ CHUNG</a:t>
            </a:r>
            <a:endParaRPr lang="en-US" sz="2000" b="1" i="1" dirty="0">
              <a:latin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0543" y="228603"/>
            <a:ext cx="946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kết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nghiên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cứu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thị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trường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767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04"/>
    </mc:Choice>
    <mc:Fallback>
      <p:transition spd="slow" advTm="14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811029421"/>
              </p:ext>
            </p:extLst>
          </p:nvPr>
        </p:nvGraphicFramePr>
        <p:xfrm>
          <a:off x="313764" y="1398494"/>
          <a:ext cx="5374342" cy="3186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/>
          </p:nvPr>
        </p:nvGraphicFramePr>
        <p:xfrm>
          <a:off x="5813985" y="1398494"/>
          <a:ext cx="6238315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474255" y="4815601"/>
          <a:ext cx="7137778" cy="16389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0345"/>
                <a:gridCol w="1236790"/>
                <a:gridCol w="899484"/>
                <a:gridCol w="899484"/>
                <a:gridCol w="1082191"/>
                <a:gridCol w="899484"/>
              </a:tblGrid>
              <a:tr h="9920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Phân tích tương quan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Yếu tố hữu hình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 tin cậy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 đáp ứng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 lực phục vụ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 thấu cảm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469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 hài lòng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0,809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0,732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0,736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0,643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0,726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60259" y="2420471"/>
            <a:ext cx="57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anose="02040503050406030204" pitchFamily="18" charset="0"/>
              </a:rPr>
              <a:t>7,25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854388" y="3442447"/>
            <a:ext cx="658906" cy="457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049371" y="2910535"/>
            <a:ext cx="80684" cy="3765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807824" y="3671047"/>
            <a:ext cx="37651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649174" y="2603387"/>
            <a:ext cx="4092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40543" y="228603"/>
            <a:ext cx="946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kết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nghiên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cứu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thị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trường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94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16"/>
    </mc:Choice>
    <mc:Fallback>
      <p:transition spd="slow" advTm="44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68" y="201162"/>
            <a:ext cx="5549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Các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nhân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tố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ảnh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hưởng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7217421"/>
              </p:ext>
            </p:extLst>
          </p:nvPr>
        </p:nvGraphicFramePr>
        <p:xfrm>
          <a:off x="122146" y="1432951"/>
          <a:ext cx="3009900" cy="2028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3848613"/>
              </p:ext>
            </p:extLst>
          </p:nvPr>
        </p:nvGraphicFramePr>
        <p:xfrm>
          <a:off x="3139608" y="1435333"/>
          <a:ext cx="2981326" cy="202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432178" y="1451714"/>
            <a:ext cx="0" cy="50530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77002" y="1456197"/>
            <a:ext cx="0" cy="505302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3869" y="3657603"/>
            <a:ext cx="496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Cambria" panose="02040503050406030204" pitchFamily="18" charset="0"/>
              </a:rPr>
              <a:t>Doanh</a:t>
            </a:r>
            <a:r>
              <a:rPr lang="en-US" sz="1600" b="1" dirty="0" smtClean="0">
                <a:latin typeface="Cambria" panose="02040503050406030204" pitchFamily="18" charset="0"/>
              </a:rPr>
              <a:t> </a:t>
            </a:r>
            <a:r>
              <a:rPr lang="en-US" sz="1600" b="1" dirty="0" err="1" smtClean="0">
                <a:latin typeface="Cambria" panose="02040503050406030204" pitchFamily="18" charset="0"/>
              </a:rPr>
              <a:t>thu</a:t>
            </a:r>
            <a:r>
              <a:rPr lang="en-US" sz="1600" b="1" dirty="0" smtClean="0">
                <a:latin typeface="Cambria" panose="02040503050406030204" pitchFamily="18" charset="0"/>
              </a:rPr>
              <a:t> </a:t>
            </a:r>
            <a:r>
              <a:rPr lang="en-US" sz="1600" b="1" dirty="0" err="1" smtClean="0">
                <a:latin typeface="Cambria" panose="02040503050406030204" pitchFamily="18" charset="0"/>
              </a:rPr>
              <a:t>theo</a:t>
            </a:r>
            <a:r>
              <a:rPr lang="en-US" sz="1600" b="1" dirty="0" smtClean="0">
                <a:latin typeface="Cambria" panose="02040503050406030204" pitchFamily="18" charset="0"/>
              </a:rPr>
              <a:t> </a:t>
            </a:r>
            <a:r>
              <a:rPr lang="en-US" sz="1600" b="1" dirty="0" err="1" smtClean="0">
                <a:latin typeface="Cambria" panose="02040503050406030204" pitchFamily="18" charset="0"/>
              </a:rPr>
              <a:t>nhóm</a:t>
            </a:r>
            <a:r>
              <a:rPr lang="en-US" sz="1600" b="1" dirty="0" smtClean="0">
                <a:latin typeface="Cambria" panose="02040503050406030204" pitchFamily="18" charset="0"/>
              </a:rPr>
              <a:t> </a:t>
            </a:r>
            <a:r>
              <a:rPr lang="en-US" sz="1600" b="1" dirty="0" err="1" smtClean="0">
                <a:latin typeface="Cambria" panose="02040503050406030204" pitchFamily="18" charset="0"/>
              </a:rPr>
              <a:t>dịch</a:t>
            </a:r>
            <a:r>
              <a:rPr lang="en-US" sz="1600" b="1" dirty="0" smtClean="0">
                <a:latin typeface="Cambria" panose="02040503050406030204" pitchFamily="18" charset="0"/>
              </a:rPr>
              <a:t> </a:t>
            </a:r>
            <a:r>
              <a:rPr lang="en-US" sz="1600" b="1" dirty="0" err="1" smtClean="0">
                <a:latin typeface="Cambria" panose="02040503050406030204" pitchFamily="18" charset="0"/>
              </a:rPr>
              <a:t>vụ</a:t>
            </a:r>
            <a:r>
              <a:rPr lang="en-US" sz="1600" b="1" dirty="0" smtClean="0">
                <a:latin typeface="Cambria" panose="02040503050406030204" pitchFamily="18" charset="0"/>
              </a:rPr>
              <a:t> </a:t>
            </a:r>
            <a:r>
              <a:rPr lang="en-US" sz="1600" b="1" dirty="0" err="1" smtClean="0">
                <a:latin typeface="Cambria" panose="02040503050406030204" pitchFamily="18" charset="0"/>
              </a:rPr>
              <a:t>năm</a:t>
            </a:r>
            <a:r>
              <a:rPr lang="en-US" sz="1600" b="1" dirty="0" smtClean="0">
                <a:latin typeface="Cambria" panose="02040503050406030204" pitchFamily="18" charset="0"/>
              </a:rPr>
              <a:t> 2013 </a:t>
            </a:r>
            <a:r>
              <a:rPr lang="en-US" sz="1600" b="1" dirty="0" err="1" smtClean="0">
                <a:latin typeface="Cambria" panose="02040503050406030204" pitchFamily="18" charset="0"/>
              </a:rPr>
              <a:t>và</a:t>
            </a:r>
            <a:r>
              <a:rPr lang="en-US" sz="1600" b="1" dirty="0" smtClean="0">
                <a:latin typeface="Cambria" panose="02040503050406030204" pitchFamily="18" charset="0"/>
              </a:rPr>
              <a:t> 2014</a:t>
            </a:r>
            <a:endParaRPr lang="en-US" sz="1600" b="1" dirty="0">
              <a:latin typeface="Cambria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967" y="3496239"/>
            <a:ext cx="383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BCTC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5" y="4094028"/>
            <a:ext cx="1950270" cy="1116316"/>
          </a:xfrm>
          <a:prstGeom prst="rect">
            <a:avLst/>
          </a:prstGeom>
          <a:ln>
            <a:solidFill>
              <a:srgbClr val="00B0F0"/>
            </a:solidFill>
          </a:ln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99861890"/>
              </p:ext>
            </p:extLst>
          </p:nvPr>
        </p:nvGraphicFramePr>
        <p:xfrm>
          <a:off x="1023472" y="5304213"/>
          <a:ext cx="4207433" cy="809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087" y="4083737"/>
            <a:ext cx="1929049" cy="11266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29" y="4083737"/>
            <a:ext cx="1694077" cy="112660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6592422" y="1246373"/>
            <a:ext cx="554869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i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 TỐ ẢNH HƯỞNG TỚI YẾU TỐ ĐẦU VÀO</a:t>
            </a:r>
            <a:endParaRPr lang="en-US" sz="1900" b="1" i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963" y="1791751"/>
            <a:ext cx="1687948" cy="142294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86" y="3430328"/>
            <a:ext cx="1685424" cy="142742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97" y="5044804"/>
            <a:ext cx="1733689" cy="133694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58011" y="6153145"/>
            <a:ext cx="5231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mbria" panose="02040503050406030204" pitchFamily="18" charset="0"/>
              </a:rPr>
              <a:t>NHÂN TỐ ẢNH HƯỞNG TỚI BIẾN ĐỘNG DOANH THU</a:t>
            </a:r>
            <a:endParaRPr lang="en-US" sz="1600" b="1" dirty="0"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92910" y="1810226"/>
            <a:ext cx="379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Quản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lý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lao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động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được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giám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sát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bằng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hệ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thống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vân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tay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điện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tử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và</a:t>
            </a:r>
            <a:r>
              <a:rPr lang="en-US" dirty="0" smtClean="0">
                <a:latin typeface="Cambria" panose="02040503050406030204" pitchFamily="18" charset="0"/>
              </a:rPr>
              <a:t> camera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21487" y="2470845"/>
            <a:ext cx="3719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Lao </a:t>
            </a:r>
            <a:r>
              <a:rPr lang="en-US" dirty="0" err="1" smtClean="0">
                <a:latin typeface="Cambria" panose="02040503050406030204" pitchFamily="18" charset="0"/>
              </a:rPr>
              <a:t>động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làm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việc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trung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bình</a:t>
            </a:r>
            <a:r>
              <a:rPr lang="en-US" dirty="0" smtClean="0">
                <a:latin typeface="Cambria" panose="02040503050406030204" pitchFamily="18" charset="0"/>
              </a:rPr>
              <a:t> 8,8 </a:t>
            </a:r>
            <a:r>
              <a:rPr lang="en-US" dirty="0" err="1" smtClean="0">
                <a:latin typeface="Cambria" panose="02040503050406030204" pitchFamily="18" charset="0"/>
              </a:rPr>
              <a:t>tiếng</a:t>
            </a:r>
            <a:r>
              <a:rPr lang="en-US" dirty="0" smtClean="0">
                <a:latin typeface="Cambria" panose="02040503050406030204" pitchFamily="18" charset="0"/>
              </a:rPr>
              <a:t>/</a:t>
            </a:r>
            <a:r>
              <a:rPr lang="en-US" dirty="0" err="1" smtClean="0">
                <a:latin typeface="Cambria" panose="02040503050406030204" pitchFamily="18" charset="0"/>
              </a:rPr>
              <a:t>ngày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72365" y="3370366"/>
            <a:ext cx="3719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Tổng</a:t>
            </a:r>
            <a:r>
              <a:rPr lang="en-US" dirty="0" smtClean="0">
                <a:latin typeface="Cambria" panose="02040503050406030204" pitchFamily="18" charset="0"/>
              </a:rPr>
              <a:t> chi </a:t>
            </a:r>
            <a:r>
              <a:rPr lang="en-US" dirty="0" err="1" smtClean="0">
                <a:latin typeface="Cambria" panose="02040503050406030204" pitchFamily="18" charset="0"/>
              </a:rPr>
              <a:t>phí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tăng</a:t>
            </a:r>
            <a:r>
              <a:rPr lang="en-US" dirty="0" smtClean="0">
                <a:latin typeface="Cambria" panose="02040503050406030204" pitchFamily="18" charset="0"/>
              </a:rPr>
              <a:t>, </a:t>
            </a:r>
            <a:r>
              <a:rPr lang="en-US" dirty="0" err="1" smtClean="0">
                <a:latin typeface="Cambria" panose="02040503050406030204" pitchFamily="18" charset="0"/>
              </a:rPr>
              <a:t>nhưng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suất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hao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phí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đã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giảm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74906" y="3983728"/>
            <a:ext cx="392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Chi </a:t>
            </a:r>
            <a:r>
              <a:rPr lang="en-US" dirty="0" err="1" smtClean="0">
                <a:latin typeface="Cambria" panose="02040503050406030204" pitchFamily="18" charset="0"/>
              </a:rPr>
              <a:t>phí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nguyên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vật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liệu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giảm</a:t>
            </a:r>
            <a:r>
              <a:rPr lang="en-US" dirty="0" smtClean="0">
                <a:latin typeface="Cambria" panose="02040503050406030204" pitchFamily="18" charset="0"/>
              </a:rPr>
              <a:t> 14,78%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98859" y="4381920"/>
            <a:ext cx="244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Chi </a:t>
            </a:r>
            <a:r>
              <a:rPr lang="en-US" dirty="0" err="1" smtClean="0">
                <a:latin typeface="Cambria" panose="02040503050406030204" pitchFamily="18" charset="0"/>
              </a:rPr>
              <a:t>phí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bán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hàng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tăng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11739" y="5350151"/>
            <a:ext cx="235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Năng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suất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tổng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tài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sản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tăng</a:t>
            </a:r>
            <a:r>
              <a:rPr lang="en-US" dirty="0" smtClean="0">
                <a:latin typeface="Cambria" panose="02040503050406030204" pitchFamily="18" charset="0"/>
              </a:rPr>
              <a:t> 0,072 </a:t>
            </a:r>
            <a:r>
              <a:rPr lang="en-US" dirty="0" err="1" smtClean="0">
                <a:latin typeface="Cambria" panose="02040503050406030204" pitchFamily="18" charset="0"/>
              </a:rPr>
              <a:t>lần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88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233"/>
    </mc:Choice>
    <mc:Fallback>
      <p:transition advTm="60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9" grpId="0"/>
      <p:bldP spid="30" grpId="0"/>
      <p:bldP spid="25" grpId="0"/>
      <p:bldP spid="26" grpId="0"/>
      <p:bldP spid="31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4601" y="370638"/>
            <a:ext cx="3739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Nhận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xét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chung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8" y="2231660"/>
            <a:ext cx="2298811" cy="1724109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4" name="Straight Connector 3"/>
          <p:cNvCxnSpPr/>
          <p:nvPr/>
        </p:nvCxnSpPr>
        <p:spPr>
          <a:xfrm>
            <a:off x="6332162" y="1451714"/>
            <a:ext cx="0" cy="50530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76986" y="1456197"/>
            <a:ext cx="0" cy="505302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0626" y="1451714"/>
            <a:ext cx="201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0000FF"/>
                </a:solidFill>
                <a:latin typeface="Cambria" panose="02040503050406030204" pitchFamily="18" charset="0"/>
              </a:rPr>
              <a:t>Ưu</a:t>
            </a:r>
            <a:r>
              <a:rPr lang="en-US" sz="3600" b="1" dirty="0" smtClean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solidFill>
                  <a:srgbClr val="0000FF"/>
                </a:solidFill>
                <a:latin typeface="Cambria" panose="02040503050406030204" pitchFamily="18" charset="0"/>
              </a:rPr>
              <a:t>điểm</a:t>
            </a:r>
            <a:endParaRPr lang="en-US" sz="3600" b="1" dirty="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4433" y="2216846"/>
            <a:ext cx="3749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Cambria" panose="02040503050406030204" pitchFamily="18" charset="0"/>
              </a:rPr>
              <a:t>Lợi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nhuận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tăng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đều</a:t>
            </a:r>
            <a:r>
              <a:rPr lang="en-US" sz="2200" dirty="0" smtClean="0">
                <a:latin typeface="Cambria" panose="02040503050406030204" pitchFamily="18" charset="0"/>
              </a:rPr>
              <a:t> qua </a:t>
            </a:r>
            <a:r>
              <a:rPr lang="en-US" sz="2200" dirty="0" err="1" smtClean="0">
                <a:latin typeface="Cambria" panose="02040503050406030204" pitchFamily="18" charset="0"/>
              </a:rPr>
              <a:t>các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năm</a:t>
            </a:r>
            <a:endParaRPr lang="en-US" sz="2200" dirty="0">
              <a:latin typeface="Cambria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6763" y="3072593"/>
            <a:ext cx="35225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latin typeface="Cambria" panose="02040503050406030204" pitchFamily="18" charset="0"/>
              </a:rPr>
              <a:t>Năm</a:t>
            </a:r>
            <a:r>
              <a:rPr lang="en-US" sz="2200" dirty="0" smtClean="0">
                <a:latin typeface="Cambria" panose="02040503050406030204" pitchFamily="18" charset="0"/>
              </a:rPr>
              <a:t> 2014 </a:t>
            </a:r>
            <a:r>
              <a:rPr lang="en-US" sz="2200" dirty="0" err="1" smtClean="0">
                <a:latin typeface="Cambria" panose="02040503050406030204" pitchFamily="18" charset="0"/>
              </a:rPr>
              <a:t>tăng</a:t>
            </a:r>
            <a:r>
              <a:rPr lang="en-US" sz="2200" dirty="0" smtClean="0">
                <a:latin typeface="Cambria" panose="02040503050406030204" pitchFamily="18" charset="0"/>
              </a:rPr>
              <a:t> 30,31% so </a:t>
            </a:r>
            <a:r>
              <a:rPr lang="en-US" sz="2200" dirty="0" err="1" smtClean="0">
                <a:latin typeface="Cambria" panose="02040503050406030204" pitchFamily="18" charset="0"/>
              </a:rPr>
              <a:t>với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năm</a:t>
            </a:r>
            <a:r>
              <a:rPr lang="en-US" sz="2200" dirty="0" smtClean="0">
                <a:latin typeface="Cambria" panose="02040503050406030204" pitchFamily="18" charset="0"/>
              </a:rPr>
              <a:t> 2013</a:t>
            </a:r>
            <a:endParaRPr lang="en-US" sz="2200" dirty="0"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8" y="4437146"/>
            <a:ext cx="2298811" cy="18351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506763" y="4394282"/>
            <a:ext cx="3749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Cambria" panose="02040503050406030204" pitchFamily="18" charset="0"/>
              </a:rPr>
              <a:t>Các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chỉ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tiêu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hiệu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quả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đều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tăng</a:t>
            </a:r>
            <a:r>
              <a:rPr lang="en-US" sz="2200" dirty="0" smtClean="0">
                <a:latin typeface="Cambria" panose="02040503050406030204" pitchFamily="18" charset="0"/>
              </a:rPr>
              <a:t> so </a:t>
            </a:r>
            <a:r>
              <a:rPr lang="en-US" sz="2200" dirty="0" err="1" smtClean="0">
                <a:latin typeface="Cambria" panose="02040503050406030204" pitchFamily="18" charset="0"/>
              </a:rPr>
              <a:t>với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năm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trước</a:t>
            </a:r>
            <a:endParaRPr lang="en-US" sz="2200" dirty="0">
              <a:latin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6763" y="5121437"/>
            <a:ext cx="37492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Cambria" panose="02040503050406030204" pitchFamily="18" charset="0"/>
              </a:rPr>
              <a:t>Sử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dụng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tiết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kiệm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lao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động</a:t>
            </a:r>
            <a:r>
              <a:rPr lang="en-US" sz="2200" dirty="0" smtClean="0">
                <a:latin typeface="Cambria" panose="02040503050406030204" pitchFamily="18" charset="0"/>
              </a:rPr>
              <a:t/>
            </a:r>
            <a:br>
              <a:rPr lang="en-US" sz="2200" dirty="0" smtClean="0">
                <a:latin typeface="Cambria" panose="02040503050406030204" pitchFamily="18" charset="0"/>
              </a:rPr>
            </a:br>
            <a:r>
              <a:rPr lang="en-US" sz="2200" dirty="0" err="1" smtClean="0">
                <a:latin typeface="Cambria" panose="02040503050406030204" pitchFamily="18" charset="0"/>
              </a:rPr>
              <a:t>Suất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hao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phí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giảm</a:t>
            </a:r>
            <a:r>
              <a:rPr lang="en-US" sz="2200" dirty="0" smtClean="0">
                <a:latin typeface="Cambria" panose="02040503050406030204" pitchFamily="18" charset="0"/>
              </a:rPr>
              <a:t> so </a:t>
            </a:r>
            <a:r>
              <a:rPr lang="en-US" sz="2200" dirty="0" err="1" smtClean="0">
                <a:latin typeface="Cambria" panose="02040503050406030204" pitchFamily="18" charset="0"/>
              </a:rPr>
              <a:t>với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năm</a:t>
            </a:r>
            <a:r>
              <a:rPr lang="en-US" sz="2200" dirty="0" smtClean="0">
                <a:latin typeface="Cambria" panose="02040503050406030204" pitchFamily="18" charset="0"/>
              </a:rPr>
              <a:t> 2013</a:t>
            </a:r>
            <a:endParaRPr lang="en-US" sz="2200" dirty="0">
              <a:latin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0559" y="1451714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0000FF"/>
                </a:solidFill>
                <a:latin typeface="Cambria" panose="02040503050406030204" pitchFamily="18" charset="0"/>
              </a:rPr>
              <a:t>Nhược</a:t>
            </a:r>
            <a:r>
              <a:rPr lang="en-US" sz="3600" b="1" dirty="0" smtClean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solidFill>
                  <a:srgbClr val="0000FF"/>
                </a:solidFill>
                <a:latin typeface="Cambria" panose="02040503050406030204" pitchFamily="18" charset="0"/>
              </a:rPr>
              <a:t>điểm</a:t>
            </a:r>
            <a:endParaRPr lang="en-US" sz="3600" b="1" dirty="0">
              <a:solidFill>
                <a:srgbClr val="0000FF"/>
              </a:solidFill>
              <a:latin typeface="Cambria" panose="020405030504060302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21827" y="2127194"/>
            <a:ext cx="1950662" cy="1828575"/>
            <a:chOff x="5427997" y="1548314"/>
            <a:chExt cx="2550318" cy="2550318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4" name="Oval 13"/>
            <p:cNvSpPr/>
            <p:nvPr/>
          </p:nvSpPr>
          <p:spPr>
            <a:xfrm>
              <a:off x="5427997" y="1548314"/>
              <a:ext cx="2550318" cy="2550318"/>
            </a:xfrm>
            <a:prstGeom prst="ellipse">
              <a:avLst/>
            </a:prstGeom>
            <a:solidFill>
              <a:srgbClr val="FF0000"/>
            </a:solidFill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/>
            <p:cNvSpPr/>
            <p:nvPr/>
          </p:nvSpPr>
          <p:spPr>
            <a:xfrm>
              <a:off x="5708081" y="1941726"/>
              <a:ext cx="1990035" cy="180334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kern="1200" dirty="0" smtClean="0"/>
                <a:t>ROS</a:t>
              </a:r>
              <a:br>
                <a:rPr lang="en-US" sz="4800" kern="1200" dirty="0" smtClean="0"/>
              </a:br>
              <a:r>
                <a:rPr lang="en-US" sz="4800" kern="1200" dirty="0" smtClean="0"/>
                <a:t>ROA</a:t>
              </a:r>
              <a:endParaRPr lang="en-US" sz="4800" kern="12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600993" y="2497283"/>
            <a:ext cx="37492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Cambria" panose="02040503050406030204" pitchFamily="18" charset="0"/>
              </a:rPr>
              <a:t>Chỉ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tiêu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phản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ánh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kết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quả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kinh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doanh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tổng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hợp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tăng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nhưng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vẫn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khá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thấp</a:t>
            </a:r>
            <a:endParaRPr lang="en-US" sz="2200" dirty="0">
              <a:latin typeface="Cambria" panose="020405030504060302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38" y="4208537"/>
            <a:ext cx="2042755" cy="18351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8782244" y="4408570"/>
            <a:ext cx="3304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Cambria" panose="02040503050406030204" pitchFamily="18" charset="0"/>
              </a:rPr>
              <a:t>Chưa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có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chương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trình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quảng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cáo</a:t>
            </a:r>
            <a:r>
              <a:rPr lang="en-US" sz="2200" dirty="0" smtClean="0">
                <a:latin typeface="Cambria" panose="02040503050406030204" pitchFamily="18" charset="0"/>
              </a:rPr>
              <a:t>, TVC </a:t>
            </a:r>
            <a:r>
              <a:rPr lang="en-US" sz="2200" dirty="0" err="1" smtClean="0">
                <a:latin typeface="Cambria" panose="02040503050406030204" pitchFamily="18" charset="0"/>
              </a:rPr>
              <a:t>riêng</a:t>
            </a:r>
            <a:r>
              <a:rPr lang="en-US" sz="2200" dirty="0" smtClean="0">
                <a:latin typeface="Cambria" panose="02040503050406030204" pitchFamily="18" charset="0"/>
              </a:rPr>
              <a:t> (</a:t>
            </a:r>
            <a:r>
              <a:rPr lang="en-US" sz="2200" dirty="0" err="1" smtClean="0">
                <a:latin typeface="Cambria" panose="02040503050406030204" pitchFamily="18" charset="0"/>
              </a:rPr>
              <a:t>điểm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khảo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sát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chỉ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đạt</a:t>
            </a:r>
            <a:r>
              <a:rPr lang="en-US" sz="2200" dirty="0" smtClean="0">
                <a:latin typeface="Cambria" panose="02040503050406030204" pitchFamily="18" charset="0"/>
              </a:rPr>
              <a:t> 2,81 </a:t>
            </a:r>
            <a:r>
              <a:rPr lang="en-US" sz="2200" dirty="0" err="1" smtClean="0">
                <a:latin typeface="Cambria" panose="02040503050406030204" pitchFamily="18" charset="0"/>
              </a:rPr>
              <a:t>điểm</a:t>
            </a:r>
            <a:r>
              <a:rPr lang="en-US" sz="2200" dirty="0" smtClean="0">
                <a:latin typeface="Cambria" panose="02040503050406030204" pitchFamily="18" charset="0"/>
              </a:rPr>
              <a:t>)</a:t>
            </a:r>
            <a:endParaRPr lang="en-US" sz="2200" dirty="0">
              <a:latin typeface="Cambria" panose="02040503050406030204" pitchFamily="18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4581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86"/>
    </mc:Choice>
    <mc:Fallback>
      <p:transition spd="slow" advTm="38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625" y="17511"/>
            <a:ext cx="8565776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/>
              <a:t>Chương</a:t>
            </a:r>
            <a:r>
              <a:rPr lang="en-US" sz="3200" dirty="0" smtClean="0"/>
              <a:t> 3</a:t>
            </a:r>
            <a:br>
              <a:rPr lang="en-US" sz="3200" dirty="0" smtClean="0"/>
            </a:br>
            <a:r>
              <a:rPr lang="en-US" sz="3200" dirty="0" err="1" smtClean="0"/>
              <a:t>Các</a:t>
            </a:r>
            <a:r>
              <a:rPr lang="en-US" sz="3200" dirty="0" smtClean="0"/>
              <a:t> </a:t>
            </a:r>
            <a:r>
              <a:rPr lang="en-US" sz="3200" dirty="0" err="1" smtClean="0"/>
              <a:t>biện</a:t>
            </a:r>
            <a:r>
              <a:rPr lang="en-US" sz="3200" dirty="0" smtClean="0"/>
              <a:t> </a:t>
            </a:r>
            <a:r>
              <a:rPr lang="en-US" sz="3200" dirty="0" err="1" smtClean="0"/>
              <a:t>pháp</a:t>
            </a:r>
            <a:r>
              <a:rPr lang="en-US" sz="3200" dirty="0" smtClean="0"/>
              <a:t> </a:t>
            </a:r>
            <a:r>
              <a:rPr lang="en-US" sz="3200" dirty="0" err="1" smtClean="0"/>
              <a:t>nâng</a:t>
            </a:r>
            <a:r>
              <a:rPr lang="en-US" sz="3200" dirty="0" smtClean="0"/>
              <a:t> </a:t>
            </a:r>
            <a:r>
              <a:rPr lang="en-US" sz="3200" dirty="0" err="1" smtClean="0"/>
              <a:t>cao</a:t>
            </a:r>
            <a:r>
              <a:rPr lang="en-US" sz="3200" dirty="0" smtClean="0"/>
              <a:t> </a:t>
            </a:r>
            <a:r>
              <a:rPr lang="en-US" sz="3200" dirty="0" err="1" smtClean="0"/>
              <a:t>hiệu</a:t>
            </a:r>
            <a:r>
              <a:rPr lang="en-US" sz="3200" dirty="0" smtClean="0"/>
              <a:t> </a:t>
            </a:r>
            <a:r>
              <a:rPr lang="en-US" sz="3200" dirty="0" err="1" smtClean="0"/>
              <a:t>quả</a:t>
            </a:r>
            <a:r>
              <a:rPr lang="en-US" sz="3200" dirty="0" smtClean="0"/>
              <a:t> </a:t>
            </a:r>
            <a:r>
              <a:rPr lang="en-US" sz="3200" dirty="0" err="1" smtClean="0"/>
              <a:t>kinh</a:t>
            </a:r>
            <a:r>
              <a:rPr lang="en-US" sz="3200" dirty="0" smtClean="0"/>
              <a:t> </a:t>
            </a:r>
            <a:r>
              <a:rPr lang="en-US" sz="3200" dirty="0" err="1" smtClean="0"/>
              <a:t>doanh</a:t>
            </a:r>
            <a:endParaRPr lang="en-US" sz="3200" dirty="0"/>
          </a:p>
        </p:txBody>
      </p:sp>
      <p:sp>
        <p:nvSpPr>
          <p:cNvPr id="48" name="Snip Single Corner Rectangle 26"/>
          <p:cNvSpPr/>
          <p:nvPr/>
        </p:nvSpPr>
        <p:spPr>
          <a:xfrm flipV="1">
            <a:off x="2365838" y="1427536"/>
            <a:ext cx="3300412" cy="871537"/>
          </a:xfrm>
          <a:custGeom>
            <a:avLst/>
            <a:gdLst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402430 h 804860"/>
              <a:gd name="connsiteX3" fmla="*/ 2324107 w 2324107"/>
              <a:gd name="connsiteY3" fmla="*/ 804860 h 804860"/>
              <a:gd name="connsiteX4" fmla="*/ 0 w 2324107"/>
              <a:gd name="connsiteY4" fmla="*/ 804860 h 804860"/>
              <a:gd name="connsiteX5" fmla="*/ 0 w 2324107"/>
              <a:gd name="connsiteY5" fmla="*/ 0 h 804860"/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804860 h 804860"/>
              <a:gd name="connsiteX3" fmla="*/ 0 w 2324107"/>
              <a:gd name="connsiteY3" fmla="*/ 804860 h 804860"/>
              <a:gd name="connsiteX4" fmla="*/ 0 w 2324107"/>
              <a:gd name="connsiteY4" fmla="*/ 0 h 804860"/>
              <a:gd name="connsiteX0" fmla="*/ 0 w 2324107"/>
              <a:gd name="connsiteY0" fmla="*/ 4762 h 809622"/>
              <a:gd name="connsiteX1" fmla="*/ 1321602 w 2324107"/>
              <a:gd name="connsiteY1" fmla="*/ 0 h 809622"/>
              <a:gd name="connsiteX2" fmla="*/ 2324107 w 2324107"/>
              <a:gd name="connsiteY2" fmla="*/ 809622 h 809622"/>
              <a:gd name="connsiteX3" fmla="*/ 0 w 2324107"/>
              <a:gd name="connsiteY3" fmla="*/ 809622 h 809622"/>
              <a:gd name="connsiteX4" fmla="*/ 0 w 2324107"/>
              <a:gd name="connsiteY4" fmla="*/ 4762 h 809622"/>
              <a:gd name="connsiteX0" fmla="*/ 0 w 2309819"/>
              <a:gd name="connsiteY0" fmla="*/ 4762 h 809622"/>
              <a:gd name="connsiteX1" fmla="*/ 1321602 w 2309819"/>
              <a:gd name="connsiteY1" fmla="*/ 0 h 809622"/>
              <a:gd name="connsiteX2" fmla="*/ 2309819 w 2309819"/>
              <a:gd name="connsiteY2" fmla="*/ 809622 h 809622"/>
              <a:gd name="connsiteX3" fmla="*/ 0 w 2309819"/>
              <a:gd name="connsiteY3" fmla="*/ 809622 h 809622"/>
              <a:gd name="connsiteX4" fmla="*/ 0 w 2309819"/>
              <a:gd name="connsiteY4" fmla="*/ 4762 h 809622"/>
              <a:gd name="connsiteX0" fmla="*/ 0 w 2309819"/>
              <a:gd name="connsiteY0" fmla="*/ 0 h 804860"/>
              <a:gd name="connsiteX1" fmla="*/ 1623842 w 2309819"/>
              <a:gd name="connsiteY1" fmla="*/ 1588 h 804860"/>
              <a:gd name="connsiteX2" fmla="*/ 2309819 w 2309819"/>
              <a:gd name="connsiteY2" fmla="*/ 804860 h 804860"/>
              <a:gd name="connsiteX3" fmla="*/ 0 w 2309819"/>
              <a:gd name="connsiteY3" fmla="*/ 804860 h 804860"/>
              <a:gd name="connsiteX4" fmla="*/ 0 w 2309819"/>
              <a:gd name="connsiteY4" fmla="*/ 0 h 80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819" h="804860">
                <a:moveTo>
                  <a:pt x="0" y="0"/>
                </a:moveTo>
                <a:lnTo>
                  <a:pt x="1623842" y="1588"/>
                </a:lnTo>
                <a:lnTo>
                  <a:pt x="2309819" y="804860"/>
                </a:lnTo>
                <a:lnTo>
                  <a:pt x="0" y="8048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9" name="Picture 345" descr="shadow_1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>
            <a:off x="2365838" y="1068761"/>
            <a:ext cx="58737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Pentagon 27"/>
          <p:cNvSpPr/>
          <p:nvPr/>
        </p:nvSpPr>
        <p:spPr>
          <a:xfrm rot="5400000" flipV="1">
            <a:off x="4152569" y="1953792"/>
            <a:ext cx="2049462" cy="990600"/>
          </a:xfrm>
          <a:custGeom>
            <a:avLst/>
            <a:gdLst>
              <a:gd name="connsiteX0" fmla="*/ 0 w 1887538"/>
              <a:gd name="connsiteY0" fmla="*/ 0 h 990600"/>
              <a:gd name="connsiteX1" fmla="*/ 1392238 w 1887538"/>
              <a:gd name="connsiteY1" fmla="*/ 0 h 990600"/>
              <a:gd name="connsiteX2" fmla="*/ 1887538 w 1887538"/>
              <a:gd name="connsiteY2" fmla="*/ 495300 h 990600"/>
              <a:gd name="connsiteX3" fmla="*/ 1392238 w 1887538"/>
              <a:gd name="connsiteY3" fmla="*/ 990600 h 990600"/>
              <a:gd name="connsiteX4" fmla="*/ 0 w 1887538"/>
              <a:gd name="connsiteY4" fmla="*/ 990600 h 990600"/>
              <a:gd name="connsiteX5" fmla="*/ 0 w 1887538"/>
              <a:gd name="connsiteY5" fmla="*/ 0 h 990600"/>
              <a:gd name="connsiteX0" fmla="*/ 0 w 1887538"/>
              <a:gd name="connsiteY0" fmla="*/ 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6" fmla="*/ 0 w 1887538"/>
              <a:gd name="connsiteY6" fmla="*/ 0 h 990600"/>
              <a:gd name="connsiteX0" fmla="*/ 0 w 1887538"/>
              <a:gd name="connsiteY0" fmla="*/ 99060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0" fmla="*/ 0 w 1894682"/>
              <a:gd name="connsiteY0" fmla="*/ 992982 h 992982"/>
              <a:gd name="connsiteX1" fmla="*/ 814388 w 1894682"/>
              <a:gd name="connsiteY1" fmla="*/ 794 h 992982"/>
              <a:gd name="connsiteX2" fmla="*/ 1399382 w 1894682"/>
              <a:gd name="connsiteY2" fmla="*/ 0 h 992982"/>
              <a:gd name="connsiteX3" fmla="*/ 1894682 w 1894682"/>
              <a:gd name="connsiteY3" fmla="*/ 495300 h 992982"/>
              <a:gd name="connsiteX4" fmla="*/ 1399382 w 1894682"/>
              <a:gd name="connsiteY4" fmla="*/ 990600 h 992982"/>
              <a:gd name="connsiteX5" fmla="*/ 0 w 1894682"/>
              <a:gd name="connsiteY5" fmla="*/ 992982 h 992982"/>
              <a:gd name="connsiteX0" fmla="*/ 0 w 1889920"/>
              <a:gd name="connsiteY0" fmla="*/ 990601 h 990601"/>
              <a:gd name="connsiteX1" fmla="*/ 809626 w 1889920"/>
              <a:gd name="connsiteY1" fmla="*/ 794 h 990601"/>
              <a:gd name="connsiteX2" fmla="*/ 1394620 w 1889920"/>
              <a:gd name="connsiteY2" fmla="*/ 0 h 990601"/>
              <a:gd name="connsiteX3" fmla="*/ 1889920 w 1889920"/>
              <a:gd name="connsiteY3" fmla="*/ 495300 h 990601"/>
              <a:gd name="connsiteX4" fmla="*/ 1394620 w 1889920"/>
              <a:gd name="connsiteY4" fmla="*/ 990600 h 990601"/>
              <a:gd name="connsiteX5" fmla="*/ 0 w 1889920"/>
              <a:gd name="connsiteY5" fmla="*/ 990601 h 9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20" h="990601">
                <a:moveTo>
                  <a:pt x="0" y="990601"/>
                </a:moveTo>
                <a:lnTo>
                  <a:pt x="809626" y="794"/>
                </a:lnTo>
                <a:lnTo>
                  <a:pt x="1394620" y="0"/>
                </a:lnTo>
                <a:lnTo>
                  <a:pt x="1889920" y="495300"/>
                </a:lnTo>
                <a:lnTo>
                  <a:pt x="1394620" y="990600"/>
                </a:lnTo>
                <a:lnTo>
                  <a:pt x="0" y="99060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175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 rot="16200000" flipV="1">
            <a:off x="4720101" y="1714873"/>
            <a:ext cx="258762" cy="204787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2437275" y="2216523"/>
            <a:ext cx="2241550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3446925" y="3669086"/>
            <a:ext cx="4986338" cy="5524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Snip Single Corner Rectangle 26"/>
          <p:cNvSpPr/>
          <p:nvPr/>
        </p:nvSpPr>
        <p:spPr>
          <a:xfrm flipH="1" flipV="1">
            <a:off x="6394913" y="1427536"/>
            <a:ext cx="3300412" cy="871537"/>
          </a:xfrm>
          <a:custGeom>
            <a:avLst/>
            <a:gdLst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402430 h 804860"/>
              <a:gd name="connsiteX3" fmla="*/ 2324107 w 2324107"/>
              <a:gd name="connsiteY3" fmla="*/ 804860 h 804860"/>
              <a:gd name="connsiteX4" fmla="*/ 0 w 2324107"/>
              <a:gd name="connsiteY4" fmla="*/ 804860 h 804860"/>
              <a:gd name="connsiteX5" fmla="*/ 0 w 2324107"/>
              <a:gd name="connsiteY5" fmla="*/ 0 h 804860"/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804860 h 804860"/>
              <a:gd name="connsiteX3" fmla="*/ 0 w 2324107"/>
              <a:gd name="connsiteY3" fmla="*/ 804860 h 804860"/>
              <a:gd name="connsiteX4" fmla="*/ 0 w 2324107"/>
              <a:gd name="connsiteY4" fmla="*/ 0 h 804860"/>
              <a:gd name="connsiteX0" fmla="*/ 0 w 2324107"/>
              <a:gd name="connsiteY0" fmla="*/ 4762 h 809622"/>
              <a:gd name="connsiteX1" fmla="*/ 1321602 w 2324107"/>
              <a:gd name="connsiteY1" fmla="*/ 0 h 809622"/>
              <a:gd name="connsiteX2" fmla="*/ 2324107 w 2324107"/>
              <a:gd name="connsiteY2" fmla="*/ 809622 h 809622"/>
              <a:gd name="connsiteX3" fmla="*/ 0 w 2324107"/>
              <a:gd name="connsiteY3" fmla="*/ 809622 h 809622"/>
              <a:gd name="connsiteX4" fmla="*/ 0 w 2324107"/>
              <a:gd name="connsiteY4" fmla="*/ 4762 h 809622"/>
              <a:gd name="connsiteX0" fmla="*/ 0 w 2309819"/>
              <a:gd name="connsiteY0" fmla="*/ 4762 h 809622"/>
              <a:gd name="connsiteX1" fmla="*/ 1321602 w 2309819"/>
              <a:gd name="connsiteY1" fmla="*/ 0 h 809622"/>
              <a:gd name="connsiteX2" fmla="*/ 2309819 w 2309819"/>
              <a:gd name="connsiteY2" fmla="*/ 809622 h 809622"/>
              <a:gd name="connsiteX3" fmla="*/ 0 w 2309819"/>
              <a:gd name="connsiteY3" fmla="*/ 809622 h 809622"/>
              <a:gd name="connsiteX4" fmla="*/ 0 w 2309819"/>
              <a:gd name="connsiteY4" fmla="*/ 4762 h 809622"/>
              <a:gd name="connsiteX0" fmla="*/ 0 w 2309819"/>
              <a:gd name="connsiteY0" fmla="*/ 0 h 804860"/>
              <a:gd name="connsiteX1" fmla="*/ 1623842 w 2309819"/>
              <a:gd name="connsiteY1" fmla="*/ 1588 h 804860"/>
              <a:gd name="connsiteX2" fmla="*/ 2309819 w 2309819"/>
              <a:gd name="connsiteY2" fmla="*/ 804860 h 804860"/>
              <a:gd name="connsiteX3" fmla="*/ 0 w 2309819"/>
              <a:gd name="connsiteY3" fmla="*/ 804860 h 804860"/>
              <a:gd name="connsiteX4" fmla="*/ 0 w 2309819"/>
              <a:gd name="connsiteY4" fmla="*/ 0 h 80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819" h="804860">
                <a:moveTo>
                  <a:pt x="0" y="0"/>
                </a:moveTo>
                <a:lnTo>
                  <a:pt x="1623842" y="1588"/>
                </a:lnTo>
                <a:lnTo>
                  <a:pt x="2309819" y="804860"/>
                </a:lnTo>
                <a:lnTo>
                  <a:pt x="0" y="8048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5" name="Picture 345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>
            <a:off x="9636588" y="1068761"/>
            <a:ext cx="58737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Pentagon 27"/>
          <p:cNvSpPr/>
          <p:nvPr/>
        </p:nvSpPr>
        <p:spPr>
          <a:xfrm rot="16200000" flipH="1" flipV="1">
            <a:off x="5859132" y="1953792"/>
            <a:ext cx="2049462" cy="990600"/>
          </a:xfrm>
          <a:custGeom>
            <a:avLst/>
            <a:gdLst>
              <a:gd name="connsiteX0" fmla="*/ 0 w 1887538"/>
              <a:gd name="connsiteY0" fmla="*/ 0 h 990600"/>
              <a:gd name="connsiteX1" fmla="*/ 1392238 w 1887538"/>
              <a:gd name="connsiteY1" fmla="*/ 0 h 990600"/>
              <a:gd name="connsiteX2" fmla="*/ 1887538 w 1887538"/>
              <a:gd name="connsiteY2" fmla="*/ 495300 h 990600"/>
              <a:gd name="connsiteX3" fmla="*/ 1392238 w 1887538"/>
              <a:gd name="connsiteY3" fmla="*/ 990600 h 990600"/>
              <a:gd name="connsiteX4" fmla="*/ 0 w 1887538"/>
              <a:gd name="connsiteY4" fmla="*/ 990600 h 990600"/>
              <a:gd name="connsiteX5" fmla="*/ 0 w 1887538"/>
              <a:gd name="connsiteY5" fmla="*/ 0 h 990600"/>
              <a:gd name="connsiteX0" fmla="*/ 0 w 1887538"/>
              <a:gd name="connsiteY0" fmla="*/ 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6" fmla="*/ 0 w 1887538"/>
              <a:gd name="connsiteY6" fmla="*/ 0 h 990600"/>
              <a:gd name="connsiteX0" fmla="*/ 0 w 1887538"/>
              <a:gd name="connsiteY0" fmla="*/ 99060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0" fmla="*/ 0 w 1894682"/>
              <a:gd name="connsiteY0" fmla="*/ 992982 h 992982"/>
              <a:gd name="connsiteX1" fmla="*/ 814388 w 1894682"/>
              <a:gd name="connsiteY1" fmla="*/ 794 h 992982"/>
              <a:gd name="connsiteX2" fmla="*/ 1399382 w 1894682"/>
              <a:gd name="connsiteY2" fmla="*/ 0 h 992982"/>
              <a:gd name="connsiteX3" fmla="*/ 1894682 w 1894682"/>
              <a:gd name="connsiteY3" fmla="*/ 495300 h 992982"/>
              <a:gd name="connsiteX4" fmla="*/ 1399382 w 1894682"/>
              <a:gd name="connsiteY4" fmla="*/ 990600 h 992982"/>
              <a:gd name="connsiteX5" fmla="*/ 0 w 1894682"/>
              <a:gd name="connsiteY5" fmla="*/ 992982 h 992982"/>
              <a:gd name="connsiteX0" fmla="*/ 0 w 1889920"/>
              <a:gd name="connsiteY0" fmla="*/ 990601 h 990601"/>
              <a:gd name="connsiteX1" fmla="*/ 809626 w 1889920"/>
              <a:gd name="connsiteY1" fmla="*/ 794 h 990601"/>
              <a:gd name="connsiteX2" fmla="*/ 1394620 w 1889920"/>
              <a:gd name="connsiteY2" fmla="*/ 0 h 990601"/>
              <a:gd name="connsiteX3" fmla="*/ 1889920 w 1889920"/>
              <a:gd name="connsiteY3" fmla="*/ 495300 h 990601"/>
              <a:gd name="connsiteX4" fmla="*/ 1394620 w 1889920"/>
              <a:gd name="connsiteY4" fmla="*/ 990600 h 990601"/>
              <a:gd name="connsiteX5" fmla="*/ 0 w 1889920"/>
              <a:gd name="connsiteY5" fmla="*/ 990601 h 9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20" h="990601">
                <a:moveTo>
                  <a:pt x="0" y="990601"/>
                </a:moveTo>
                <a:lnTo>
                  <a:pt x="809626" y="794"/>
                </a:lnTo>
                <a:lnTo>
                  <a:pt x="1394620" y="0"/>
                </a:lnTo>
                <a:lnTo>
                  <a:pt x="1889920" y="495300"/>
                </a:lnTo>
                <a:lnTo>
                  <a:pt x="1394620" y="990600"/>
                </a:lnTo>
                <a:lnTo>
                  <a:pt x="0" y="99060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175">
            <a:noFill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rot="5400000" flipH="1" flipV="1">
            <a:off x="7082301" y="1714873"/>
            <a:ext cx="258762" cy="204787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382338" y="2216523"/>
            <a:ext cx="2236787" cy="0"/>
          </a:xfrm>
          <a:prstGeom prst="line">
            <a:avLst/>
          </a:prstGeom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nip Single Corner Rectangle 26"/>
          <p:cNvSpPr/>
          <p:nvPr/>
        </p:nvSpPr>
        <p:spPr>
          <a:xfrm>
            <a:off x="2365838" y="5609011"/>
            <a:ext cx="3300412" cy="873125"/>
          </a:xfrm>
          <a:custGeom>
            <a:avLst/>
            <a:gdLst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402430 h 804860"/>
              <a:gd name="connsiteX3" fmla="*/ 2324107 w 2324107"/>
              <a:gd name="connsiteY3" fmla="*/ 804860 h 804860"/>
              <a:gd name="connsiteX4" fmla="*/ 0 w 2324107"/>
              <a:gd name="connsiteY4" fmla="*/ 804860 h 804860"/>
              <a:gd name="connsiteX5" fmla="*/ 0 w 2324107"/>
              <a:gd name="connsiteY5" fmla="*/ 0 h 804860"/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804860 h 804860"/>
              <a:gd name="connsiteX3" fmla="*/ 0 w 2324107"/>
              <a:gd name="connsiteY3" fmla="*/ 804860 h 804860"/>
              <a:gd name="connsiteX4" fmla="*/ 0 w 2324107"/>
              <a:gd name="connsiteY4" fmla="*/ 0 h 804860"/>
              <a:gd name="connsiteX0" fmla="*/ 0 w 2324107"/>
              <a:gd name="connsiteY0" fmla="*/ 4762 h 809622"/>
              <a:gd name="connsiteX1" fmla="*/ 1321602 w 2324107"/>
              <a:gd name="connsiteY1" fmla="*/ 0 h 809622"/>
              <a:gd name="connsiteX2" fmla="*/ 2324107 w 2324107"/>
              <a:gd name="connsiteY2" fmla="*/ 809622 h 809622"/>
              <a:gd name="connsiteX3" fmla="*/ 0 w 2324107"/>
              <a:gd name="connsiteY3" fmla="*/ 809622 h 809622"/>
              <a:gd name="connsiteX4" fmla="*/ 0 w 2324107"/>
              <a:gd name="connsiteY4" fmla="*/ 4762 h 809622"/>
              <a:gd name="connsiteX0" fmla="*/ 0 w 2309819"/>
              <a:gd name="connsiteY0" fmla="*/ 4762 h 809622"/>
              <a:gd name="connsiteX1" fmla="*/ 1321602 w 2309819"/>
              <a:gd name="connsiteY1" fmla="*/ 0 h 809622"/>
              <a:gd name="connsiteX2" fmla="*/ 2309819 w 2309819"/>
              <a:gd name="connsiteY2" fmla="*/ 809622 h 809622"/>
              <a:gd name="connsiteX3" fmla="*/ 0 w 2309819"/>
              <a:gd name="connsiteY3" fmla="*/ 809622 h 809622"/>
              <a:gd name="connsiteX4" fmla="*/ 0 w 2309819"/>
              <a:gd name="connsiteY4" fmla="*/ 4762 h 809622"/>
              <a:gd name="connsiteX0" fmla="*/ 0 w 2309819"/>
              <a:gd name="connsiteY0" fmla="*/ 0 h 804860"/>
              <a:gd name="connsiteX1" fmla="*/ 1623842 w 2309819"/>
              <a:gd name="connsiteY1" fmla="*/ 1588 h 804860"/>
              <a:gd name="connsiteX2" fmla="*/ 2309819 w 2309819"/>
              <a:gd name="connsiteY2" fmla="*/ 804860 h 804860"/>
              <a:gd name="connsiteX3" fmla="*/ 0 w 2309819"/>
              <a:gd name="connsiteY3" fmla="*/ 804860 h 804860"/>
              <a:gd name="connsiteX4" fmla="*/ 0 w 2309819"/>
              <a:gd name="connsiteY4" fmla="*/ 0 h 80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819" h="804860">
                <a:moveTo>
                  <a:pt x="0" y="0"/>
                </a:moveTo>
                <a:lnTo>
                  <a:pt x="1623842" y="1588"/>
                </a:lnTo>
                <a:lnTo>
                  <a:pt x="2309819" y="804860"/>
                </a:lnTo>
                <a:lnTo>
                  <a:pt x="0" y="8048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0" name="Picture 345" descr="shadow_1_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1"/>
          <a:stretch>
            <a:fillRect/>
          </a:stretch>
        </p:blipFill>
        <p:spPr bwMode="gray">
          <a:xfrm>
            <a:off x="2365838" y="5254998"/>
            <a:ext cx="58737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Pentagon 27"/>
          <p:cNvSpPr/>
          <p:nvPr/>
        </p:nvSpPr>
        <p:spPr>
          <a:xfrm rot="16200000">
            <a:off x="4152569" y="4963692"/>
            <a:ext cx="2049462" cy="990600"/>
          </a:xfrm>
          <a:custGeom>
            <a:avLst/>
            <a:gdLst>
              <a:gd name="connsiteX0" fmla="*/ 0 w 1887538"/>
              <a:gd name="connsiteY0" fmla="*/ 0 h 990600"/>
              <a:gd name="connsiteX1" fmla="*/ 1392238 w 1887538"/>
              <a:gd name="connsiteY1" fmla="*/ 0 h 990600"/>
              <a:gd name="connsiteX2" fmla="*/ 1887538 w 1887538"/>
              <a:gd name="connsiteY2" fmla="*/ 495300 h 990600"/>
              <a:gd name="connsiteX3" fmla="*/ 1392238 w 1887538"/>
              <a:gd name="connsiteY3" fmla="*/ 990600 h 990600"/>
              <a:gd name="connsiteX4" fmla="*/ 0 w 1887538"/>
              <a:gd name="connsiteY4" fmla="*/ 990600 h 990600"/>
              <a:gd name="connsiteX5" fmla="*/ 0 w 1887538"/>
              <a:gd name="connsiteY5" fmla="*/ 0 h 990600"/>
              <a:gd name="connsiteX0" fmla="*/ 0 w 1887538"/>
              <a:gd name="connsiteY0" fmla="*/ 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6" fmla="*/ 0 w 1887538"/>
              <a:gd name="connsiteY6" fmla="*/ 0 h 990600"/>
              <a:gd name="connsiteX0" fmla="*/ 0 w 1887538"/>
              <a:gd name="connsiteY0" fmla="*/ 99060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0" fmla="*/ 0 w 1894682"/>
              <a:gd name="connsiteY0" fmla="*/ 992982 h 992982"/>
              <a:gd name="connsiteX1" fmla="*/ 814388 w 1894682"/>
              <a:gd name="connsiteY1" fmla="*/ 794 h 992982"/>
              <a:gd name="connsiteX2" fmla="*/ 1399382 w 1894682"/>
              <a:gd name="connsiteY2" fmla="*/ 0 h 992982"/>
              <a:gd name="connsiteX3" fmla="*/ 1894682 w 1894682"/>
              <a:gd name="connsiteY3" fmla="*/ 495300 h 992982"/>
              <a:gd name="connsiteX4" fmla="*/ 1399382 w 1894682"/>
              <a:gd name="connsiteY4" fmla="*/ 990600 h 992982"/>
              <a:gd name="connsiteX5" fmla="*/ 0 w 1894682"/>
              <a:gd name="connsiteY5" fmla="*/ 992982 h 992982"/>
              <a:gd name="connsiteX0" fmla="*/ 0 w 1889920"/>
              <a:gd name="connsiteY0" fmla="*/ 990601 h 990601"/>
              <a:gd name="connsiteX1" fmla="*/ 809626 w 1889920"/>
              <a:gd name="connsiteY1" fmla="*/ 794 h 990601"/>
              <a:gd name="connsiteX2" fmla="*/ 1394620 w 1889920"/>
              <a:gd name="connsiteY2" fmla="*/ 0 h 990601"/>
              <a:gd name="connsiteX3" fmla="*/ 1889920 w 1889920"/>
              <a:gd name="connsiteY3" fmla="*/ 495300 h 990601"/>
              <a:gd name="connsiteX4" fmla="*/ 1394620 w 1889920"/>
              <a:gd name="connsiteY4" fmla="*/ 990600 h 990601"/>
              <a:gd name="connsiteX5" fmla="*/ 0 w 1889920"/>
              <a:gd name="connsiteY5" fmla="*/ 990601 h 9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20" h="990601">
                <a:moveTo>
                  <a:pt x="0" y="990601"/>
                </a:moveTo>
                <a:lnTo>
                  <a:pt x="809626" y="794"/>
                </a:lnTo>
                <a:lnTo>
                  <a:pt x="1394620" y="0"/>
                </a:lnTo>
                <a:lnTo>
                  <a:pt x="1889920" y="495300"/>
                </a:lnTo>
                <a:lnTo>
                  <a:pt x="1394620" y="990600"/>
                </a:lnTo>
                <a:lnTo>
                  <a:pt x="0" y="99060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175"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 rot="5400000">
            <a:off x="4720894" y="5989217"/>
            <a:ext cx="257175" cy="204787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Snip Single Corner Rectangle 26"/>
          <p:cNvSpPr/>
          <p:nvPr/>
        </p:nvSpPr>
        <p:spPr>
          <a:xfrm flipH="1">
            <a:off x="6394913" y="5609011"/>
            <a:ext cx="3300412" cy="873125"/>
          </a:xfrm>
          <a:custGeom>
            <a:avLst/>
            <a:gdLst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402430 h 804860"/>
              <a:gd name="connsiteX3" fmla="*/ 2324107 w 2324107"/>
              <a:gd name="connsiteY3" fmla="*/ 804860 h 804860"/>
              <a:gd name="connsiteX4" fmla="*/ 0 w 2324107"/>
              <a:gd name="connsiteY4" fmla="*/ 804860 h 804860"/>
              <a:gd name="connsiteX5" fmla="*/ 0 w 2324107"/>
              <a:gd name="connsiteY5" fmla="*/ 0 h 804860"/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804860 h 804860"/>
              <a:gd name="connsiteX3" fmla="*/ 0 w 2324107"/>
              <a:gd name="connsiteY3" fmla="*/ 804860 h 804860"/>
              <a:gd name="connsiteX4" fmla="*/ 0 w 2324107"/>
              <a:gd name="connsiteY4" fmla="*/ 0 h 804860"/>
              <a:gd name="connsiteX0" fmla="*/ 0 w 2324107"/>
              <a:gd name="connsiteY0" fmla="*/ 4762 h 809622"/>
              <a:gd name="connsiteX1" fmla="*/ 1321602 w 2324107"/>
              <a:gd name="connsiteY1" fmla="*/ 0 h 809622"/>
              <a:gd name="connsiteX2" fmla="*/ 2324107 w 2324107"/>
              <a:gd name="connsiteY2" fmla="*/ 809622 h 809622"/>
              <a:gd name="connsiteX3" fmla="*/ 0 w 2324107"/>
              <a:gd name="connsiteY3" fmla="*/ 809622 h 809622"/>
              <a:gd name="connsiteX4" fmla="*/ 0 w 2324107"/>
              <a:gd name="connsiteY4" fmla="*/ 4762 h 809622"/>
              <a:gd name="connsiteX0" fmla="*/ 0 w 2309819"/>
              <a:gd name="connsiteY0" fmla="*/ 4762 h 809622"/>
              <a:gd name="connsiteX1" fmla="*/ 1321602 w 2309819"/>
              <a:gd name="connsiteY1" fmla="*/ 0 h 809622"/>
              <a:gd name="connsiteX2" fmla="*/ 2309819 w 2309819"/>
              <a:gd name="connsiteY2" fmla="*/ 809622 h 809622"/>
              <a:gd name="connsiteX3" fmla="*/ 0 w 2309819"/>
              <a:gd name="connsiteY3" fmla="*/ 809622 h 809622"/>
              <a:gd name="connsiteX4" fmla="*/ 0 w 2309819"/>
              <a:gd name="connsiteY4" fmla="*/ 4762 h 809622"/>
              <a:gd name="connsiteX0" fmla="*/ 0 w 2309819"/>
              <a:gd name="connsiteY0" fmla="*/ 0 h 804860"/>
              <a:gd name="connsiteX1" fmla="*/ 1623842 w 2309819"/>
              <a:gd name="connsiteY1" fmla="*/ 1588 h 804860"/>
              <a:gd name="connsiteX2" fmla="*/ 2309819 w 2309819"/>
              <a:gd name="connsiteY2" fmla="*/ 804860 h 804860"/>
              <a:gd name="connsiteX3" fmla="*/ 0 w 2309819"/>
              <a:gd name="connsiteY3" fmla="*/ 804860 h 804860"/>
              <a:gd name="connsiteX4" fmla="*/ 0 w 2309819"/>
              <a:gd name="connsiteY4" fmla="*/ 0 h 80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819" h="804860">
                <a:moveTo>
                  <a:pt x="0" y="0"/>
                </a:moveTo>
                <a:lnTo>
                  <a:pt x="1623842" y="1588"/>
                </a:lnTo>
                <a:lnTo>
                  <a:pt x="2309819" y="804860"/>
                </a:lnTo>
                <a:lnTo>
                  <a:pt x="0" y="8048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3175"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4" name="Picture 345" descr="shadow_1_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1"/>
          <a:stretch>
            <a:fillRect/>
          </a:stretch>
        </p:blipFill>
        <p:spPr bwMode="gray">
          <a:xfrm>
            <a:off x="9636588" y="5254998"/>
            <a:ext cx="58737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Pentagon 27"/>
          <p:cNvSpPr/>
          <p:nvPr/>
        </p:nvSpPr>
        <p:spPr>
          <a:xfrm rot="5400000" flipH="1">
            <a:off x="5859132" y="4963692"/>
            <a:ext cx="2049462" cy="990600"/>
          </a:xfrm>
          <a:custGeom>
            <a:avLst/>
            <a:gdLst>
              <a:gd name="connsiteX0" fmla="*/ 0 w 1887538"/>
              <a:gd name="connsiteY0" fmla="*/ 0 h 990600"/>
              <a:gd name="connsiteX1" fmla="*/ 1392238 w 1887538"/>
              <a:gd name="connsiteY1" fmla="*/ 0 h 990600"/>
              <a:gd name="connsiteX2" fmla="*/ 1887538 w 1887538"/>
              <a:gd name="connsiteY2" fmla="*/ 495300 h 990600"/>
              <a:gd name="connsiteX3" fmla="*/ 1392238 w 1887538"/>
              <a:gd name="connsiteY3" fmla="*/ 990600 h 990600"/>
              <a:gd name="connsiteX4" fmla="*/ 0 w 1887538"/>
              <a:gd name="connsiteY4" fmla="*/ 990600 h 990600"/>
              <a:gd name="connsiteX5" fmla="*/ 0 w 1887538"/>
              <a:gd name="connsiteY5" fmla="*/ 0 h 990600"/>
              <a:gd name="connsiteX0" fmla="*/ 0 w 1887538"/>
              <a:gd name="connsiteY0" fmla="*/ 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6" fmla="*/ 0 w 1887538"/>
              <a:gd name="connsiteY6" fmla="*/ 0 h 990600"/>
              <a:gd name="connsiteX0" fmla="*/ 0 w 1887538"/>
              <a:gd name="connsiteY0" fmla="*/ 99060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0" fmla="*/ 0 w 1894682"/>
              <a:gd name="connsiteY0" fmla="*/ 992982 h 992982"/>
              <a:gd name="connsiteX1" fmla="*/ 814388 w 1894682"/>
              <a:gd name="connsiteY1" fmla="*/ 794 h 992982"/>
              <a:gd name="connsiteX2" fmla="*/ 1399382 w 1894682"/>
              <a:gd name="connsiteY2" fmla="*/ 0 h 992982"/>
              <a:gd name="connsiteX3" fmla="*/ 1894682 w 1894682"/>
              <a:gd name="connsiteY3" fmla="*/ 495300 h 992982"/>
              <a:gd name="connsiteX4" fmla="*/ 1399382 w 1894682"/>
              <a:gd name="connsiteY4" fmla="*/ 990600 h 992982"/>
              <a:gd name="connsiteX5" fmla="*/ 0 w 1894682"/>
              <a:gd name="connsiteY5" fmla="*/ 992982 h 992982"/>
              <a:gd name="connsiteX0" fmla="*/ 0 w 1889920"/>
              <a:gd name="connsiteY0" fmla="*/ 990601 h 990601"/>
              <a:gd name="connsiteX1" fmla="*/ 809626 w 1889920"/>
              <a:gd name="connsiteY1" fmla="*/ 794 h 990601"/>
              <a:gd name="connsiteX2" fmla="*/ 1394620 w 1889920"/>
              <a:gd name="connsiteY2" fmla="*/ 0 h 990601"/>
              <a:gd name="connsiteX3" fmla="*/ 1889920 w 1889920"/>
              <a:gd name="connsiteY3" fmla="*/ 495300 h 990601"/>
              <a:gd name="connsiteX4" fmla="*/ 1394620 w 1889920"/>
              <a:gd name="connsiteY4" fmla="*/ 990600 h 990601"/>
              <a:gd name="connsiteX5" fmla="*/ 0 w 1889920"/>
              <a:gd name="connsiteY5" fmla="*/ 990601 h 9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20" h="990601">
                <a:moveTo>
                  <a:pt x="0" y="990601"/>
                </a:moveTo>
                <a:lnTo>
                  <a:pt x="809626" y="794"/>
                </a:lnTo>
                <a:lnTo>
                  <a:pt x="1394620" y="0"/>
                </a:lnTo>
                <a:lnTo>
                  <a:pt x="1889920" y="495300"/>
                </a:lnTo>
                <a:lnTo>
                  <a:pt x="1394620" y="990600"/>
                </a:lnTo>
                <a:lnTo>
                  <a:pt x="0" y="990601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175"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 rot="16200000" flipH="1">
            <a:off x="7083094" y="5989217"/>
            <a:ext cx="257175" cy="204787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2437275" y="5696323"/>
            <a:ext cx="2241550" cy="0"/>
          </a:xfrm>
          <a:prstGeom prst="line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7382338" y="5696323"/>
            <a:ext cx="2236787" cy="0"/>
          </a:xfrm>
          <a:prstGeom prst="line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3"/>
          <p:cNvSpPr txBox="1">
            <a:spLocks noChangeArrowheads="1"/>
          </p:cNvSpPr>
          <p:nvPr/>
        </p:nvSpPr>
        <p:spPr bwMode="ltGray">
          <a:xfrm>
            <a:off x="3716800" y="3789736"/>
            <a:ext cx="4570413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2000" b="1" dirty="0" smtClean="0">
                <a:latin typeface="Cambria" panose="02040503050406030204" pitchFamily="18" charset="0"/>
              </a:rPr>
              <a:t>CHƯƠNG 3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70" name="Text Box 3"/>
          <p:cNvSpPr txBox="1">
            <a:spLocks noChangeArrowheads="1"/>
          </p:cNvSpPr>
          <p:nvPr/>
        </p:nvSpPr>
        <p:spPr bwMode="ltGray">
          <a:xfrm>
            <a:off x="2456325" y="1522786"/>
            <a:ext cx="2255838" cy="61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5000"/>
              </a:lnSpc>
              <a:spcAft>
                <a:spcPts val="800"/>
              </a:spcAft>
            </a:pP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Chiến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lược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kinh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doanh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của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Công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ty</a:t>
            </a:r>
            <a:endParaRPr lang="en-US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71" name="Text Box 3"/>
          <p:cNvSpPr txBox="1">
            <a:spLocks noChangeArrowheads="1"/>
          </p:cNvSpPr>
          <p:nvPr/>
        </p:nvSpPr>
        <p:spPr bwMode="ltGray">
          <a:xfrm>
            <a:off x="2738712" y="5891305"/>
            <a:ext cx="2255838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5000"/>
              </a:lnSpc>
              <a:spcAft>
                <a:spcPts val="800"/>
              </a:spcAft>
            </a:pP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Biện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pháp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2</a:t>
            </a:r>
            <a:endParaRPr lang="en-US" sz="20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72" name="Text Box 3"/>
          <p:cNvSpPr txBox="1">
            <a:spLocks noChangeArrowheads="1"/>
          </p:cNvSpPr>
          <p:nvPr/>
        </p:nvSpPr>
        <p:spPr bwMode="ltGray">
          <a:xfrm>
            <a:off x="7177364" y="1643809"/>
            <a:ext cx="225742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95000"/>
              </a:lnSpc>
              <a:spcAft>
                <a:spcPts val="800"/>
              </a:spcAft>
            </a:pP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Biện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pháp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1</a:t>
            </a:r>
            <a:endParaRPr lang="en-US" sz="20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73" name="Text Box 3"/>
          <p:cNvSpPr txBox="1">
            <a:spLocks noChangeArrowheads="1"/>
          </p:cNvSpPr>
          <p:nvPr/>
        </p:nvSpPr>
        <p:spPr bwMode="ltGray">
          <a:xfrm>
            <a:off x="7352175" y="5770282"/>
            <a:ext cx="225742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5000"/>
              </a:lnSpc>
              <a:spcAft>
                <a:spcPts val="800"/>
              </a:spcAft>
            </a:pP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Tổng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hợp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2 </a:t>
            </a: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biện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pháp</a:t>
            </a:r>
            <a:endParaRPr lang="en-US" sz="20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74" name="TextBox 1"/>
          <p:cNvSpPr txBox="1">
            <a:spLocks noChangeArrowheads="1"/>
          </p:cNvSpPr>
          <p:nvPr/>
        </p:nvSpPr>
        <p:spPr bwMode="auto">
          <a:xfrm>
            <a:off x="4834275" y="2326061"/>
            <a:ext cx="6495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2600" b="1" u="sng" dirty="0" smtClean="0">
                <a:solidFill>
                  <a:schemeClr val="accent2"/>
                </a:solidFill>
                <a:latin typeface="Arial" panose="020B0604020202020204" pitchFamily="34" charset="0"/>
              </a:rPr>
              <a:t>3.1</a:t>
            </a:r>
            <a:endParaRPr lang="en-US" sz="2600" b="1" u="sng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59887" y="2326061"/>
            <a:ext cx="64953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u="sng" dirty="0" smtClean="0">
                <a:solidFill>
                  <a:schemeClr val="accent3"/>
                </a:solidFill>
                <a:latin typeface="Arial" pitchFamily="34" charset="0"/>
              </a:rPr>
              <a:t>3.2</a:t>
            </a:r>
            <a:endParaRPr lang="en-US" sz="2600" b="1" u="sng" dirty="0">
              <a:solidFill>
                <a:schemeClr val="accent3"/>
              </a:solidFill>
              <a:latin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34275" y="5008936"/>
            <a:ext cx="64953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u="sng" dirty="0" smtClean="0">
                <a:solidFill>
                  <a:schemeClr val="accent5"/>
                </a:solidFill>
                <a:latin typeface="Arial" pitchFamily="34" charset="0"/>
              </a:rPr>
              <a:t>3.3</a:t>
            </a:r>
            <a:endParaRPr lang="en-US" sz="2600" b="1" u="sng" dirty="0">
              <a:solidFill>
                <a:schemeClr val="accent5"/>
              </a:solidFill>
              <a:latin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559887" y="5008936"/>
            <a:ext cx="64953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u="sng" dirty="0" smtClean="0">
                <a:solidFill>
                  <a:schemeClr val="accent4"/>
                </a:solidFill>
                <a:latin typeface="Arial" pitchFamily="34" charset="0"/>
              </a:rPr>
              <a:t>3.4</a:t>
            </a:r>
            <a:endParaRPr lang="en-US" sz="2600" b="1" u="sng" dirty="0">
              <a:solidFill>
                <a:schemeClr val="accent4"/>
              </a:solidFill>
              <a:latin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" y="2717016"/>
            <a:ext cx="2702791" cy="2650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51" y="2382543"/>
            <a:ext cx="2747836" cy="315251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4140"/>
      </p:ext>
    </p:extLst>
  </p:cSld>
  <p:clrMapOvr>
    <a:masterClrMapping/>
  </p:clrMapOvr>
  <p:transition spd="slow" advTm="3135">
    <p:comb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3274" y="470649"/>
            <a:ext cx="8505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3</a:t>
            </a:r>
            <a:r>
              <a:rPr lang="en-US" sz="2800" b="1" dirty="0" smtClean="0">
                <a:latin typeface="Cambria" panose="02040503050406030204" pitchFamily="18" charset="0"/>
              </a:rPr>
              <a:t>.1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Chiến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lược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kinh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của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Công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ty</a:t>
            </a:r>
            <a:r>
              <a:rPr lang="en-US" sz="2800" b="1" i="1" dirty="0" smtClean="0">
                <a:latin typeface="Cambria" panose="02040503050406030204" pitchFamily="18" charset="0"/>
              </a:rPr>
              <a:t> CMC Telecom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88457" y="1564127"/>
          <a:ext cx="8727144" cy="3474720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795140"/>
                <a:gridCol w="2757322"/>
                <a:gridCol w="1495593"/>
                <a:gridCol w="1900577"/>
                <a:gridCol w="1778512"/>
              </a:tblGrid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STT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Chỉ tiêu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Đơn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vị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Năm</a:t>
                      </a:r>
                      <a:r>
                        <a:rPr lang="en-US" sz="2000" dirty="0">
                          <a:effectLst/>
                        </a:rPr>
                        <a:t> 2015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Năm</a:t>
                      </a:r>
                      <a:r>
                        <a:rPr lang="en-US" sz="2000" dirty="0">
                          <a:effectLst/>
                        </a:rPr>
                        <a:t> 2016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</a:t>
                      </a:r>
                      <a:endParaRPr lang="en-US" sz="20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Doanh thu thuần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1000 </a:t>
                      </a:r>
                      <a:r>
                        <a:rPr lang="en-US" sz="2000" dirty="0" err="1">
                          <a:effectLst/>
                        </a:rPr>
                        <a:t>đồng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880.374.930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1.084.895.545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</a:t>
                      </a:r>
                      <a:endParaRPr lang="en-US" sz="20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Lợi nhuận sau thuế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 đồng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66.312.951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126.415.718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3</a:t>
                      </a:r>
                      <a:endParaRPr lang="en-US" sz="20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Tỷ suất sinh lời (ROS)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%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7,53%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11,65%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</a:t>
                      </a:r>
                      <a:endParaRPr lang="en-US" sz="20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Vốn điều lệ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 đồng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335.000.000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335.000.000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5</a:t>
                      </a:r>
                      <a:endParaRPr lang="en-US" sz="20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Lao động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Người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886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968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150346" y="5207605"/>
            <a:ext cx="5794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1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" y="4746812"/>
            <a:ext cx="1815773" cy="200361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8"/>
    </mc:Choice>
    <mc:Fallback>
      <p:transition spd="slow" advTm="1410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>
          <a:xfrm>
            <a:off x="4032713" y="1522319"/>
            <a:ext cx="5311312" cy="1257300"/>
          </a:xfrm>
          <a:custGeom>
            <a:avLst/>
            <a:gdLst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9900 w 1739900"/>
              <a:gd name="connsiteY2" fmla="*/ 1257301 h 1257301"/>
              <a:gd name="connsiteX3" fmla="*/ 0 w 1739900"/>
              <a:gd name="connsiteY3" fmla="*/ 1257301 h 1257301"/>
              <a:gd name="connsiteX4" fmla="*/ 0 w 1739900"/>
              <a:gd name="connsiteY4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2343162"/>
              <a:gd name="connsiteY0" fmla="*/ 0 h 1257301"/>
              <a:gd name="connsiteX1" fmla="*/ 1739900 w 2343162"/>
              <a:gd name="connsiteY1" fmla="*/ 0 h 1257301"/>
              <a:gd name="connsiteX2" fmla="*/ 2343150 w 2343162"/>
              <a:gd name="connsiteY2" fmla="*/ 622301 h 1257301"/>
              <a:gd name="connsiteX3" fmla="*/ 1739900 w 2343162"/>
              <a:gd name="connsiteY3" fmla="*/ 1257301 h 1257301"/>
              <a:gd name="connsiteX4" fmla="*/ 0 w 2343162"/>
              <a:gd name="connsiteY4" fmla="*/ 1257301 h 1257301"/>
              <a:gd name="connsiteX5" fmla="*/ 0 w 2343162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0"/>
              <a:gd name="connsiteY0" fmla="*/ 0 h 1257301"/>
              <a:gd name="connsiteX1" fmla="*/ 1739900 w 2343150"/>
              <a:gd name="connsiteY1" fmla="*/ 0 h 1257301"/>
              <a:gd name="connsiteX2" fmla="*/ 2343150 w 2343150"/>
              <a:gd name="connsiteY2" fmla="*/ 622301 h 1257301"/>
              <a:gd name="connsiteX3" fmla="*/ 1739900 w 2343150"/>
              <a:gd name="connsiteY3" fmla="*/ 1257301 h 1257301"/>
              <a:gd name="connsiteX4" fmla="*/ 0 w 2343150"/>
              <a:gd name="connsiteY4" fmla="*/ 1257301 h 1257301"/>
              <a:gd name="connsiteX5" fmla="*/ 0 w 234315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9349" h="1257301">
                <a:moveTo>
                  <a:pt x="0" y="0"/>
                </a:moveTo>
                <a:lnTo>
                  <a:pt x="1739900" y="0"/>
                </a:lnTo>
                <a:cubicBezTo>
                  <a:pt x="2097919" y="736600"/>
                  <a:pt x="1710758" y="-66675"/>
                  <a:pt x="2049349" y="635001"/>
                </a:cubicBezTo>
                <a:cubicBezTo>
                  <a:pt x="1687248" y="1352551"/>
                  <a:pt x="2110278" y="514351"/>
                  <a:pt x="1739900" y="1257301"/>
                </a:cubicBezTo>
                <a:lnTo>
                  <a:pt x="0" y="1257301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 Same Side Corner Rectangle 1"/>
          <p:cNvSpPr/>
          <p:nvPr/>
        </p:nvSpPr>
        <p:spPr>
          <a:xfrm rot="16200000">
            <a:off x="3275307" y="884315"/>
            <a:ext cx="1257300" cy="2561884"/>
          </a:xfrm>
          <a:custGeom>
            <a:avLst/>
            <a:gdLst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330205 h 1416050"/>
              <a:gd name="connsiteX8" fmla="*/ 330205 w 1257300"/>
              <a:gd name="connsiteY8" fmla="*/ 0 h 1416050"/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59055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1416050 h 1416050"/>
              <a:gd name="connsiteX8" fmla="*/ 0 w 1257300"/>
              <a:gd name="connsiteY8" fmla="*/ 330205 h 1416050"/>
              <a:gd name="connsiteX9" fmla="*/ 330205 w 1257300"/>
              <a:gd name="connsiteY9" fmla="*/ 0 h 1416050"/>
              <a:gd name="connsiteX0" fmla="*/ 330205 w 1257300"/>
              <a:gd name="connsiteY0" fmla="*/ 0 h 2038350"/>
              <a:gd name="connsiteX1" fmla="*/ 927095 w 1257300"/>
              <a:gd name="connsiteY1" fmla="*/ 0 h 2038350"/>
              <a:gd name="connsiteX2" fmla="*/ 1257300 w 1257300"/>
              <a:gd name="connsiteY2" fmla="*/ 330205 h 2038350"/>
              <a:gd name="connsiteX3" fmla="*/ 1257300 w 1257300"/>
              <a:gd name="connsiteY3" fmla="*/ 1416050 h 2038350"/>
              <a:gd name="connsiteX4" fmla="*/ 1257300 w 1257300"/>
              <a:gd name="connsiteY4" fmla="*/ 1416050 h 2038350"/>
              <a:gd name="connsiteX5" fmla="*/ 628650 w 1257300"/>
              <a:gd name="connsiteY5" fmla="*/ 2038350 h 2038350"/>
              <a:gd name="connsiteX6" fmla="*/ 0 w 1257300"/>
              <a:gd name="connsiteY6" fmla="*/ 1416050 h 2038350"/>
              <a:gd name="connsiteX7" fmla="*/ 0 w 1257300"/>
              <a:gd name="connsiteY7" fmla="*/ 1416050 h 2038350"/>
              <a:gd name="connsiteX8" fmla="*/ 0 w 1257300"/>
              <a:gd name="connsiteY8" fmla="*/ 330205 h 2038350"/>
              <a:gd name="connsiteX9" fmla="*/ 330205 w 1257300"/>
              <a:gd name="connsiteY9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300" h="2038350">
                <a:moveTo>
                  <a:pt x="330205" y="0"/>
                </a:moveTo>
                <a:lnTo>
                  <a:pt x="927095" y="0"/>
                </a:lnTo>
                <a:cubicBezTo>
                  <a:pt x="1109462" y="0"/>
                  <a:pt x="1257300" y="147838"/>
                  <a:pt x="1257300" y="330205"/>
                </a:cubicBezTo>
                <a:lnTo>
                  <a:pt x="1257300" y="1416050"/>
                </a:lnTo>
                <a:lnTo>
                  <a:pt x="1257300" y="1416050"/>
                </a:lnTo>
                <a:lnTo>
                  <a:pt x="628650" y="2038350"/>
                </a:lnTo>
                <a:lnTo>
                  <a:pt x="0" y="1416050"/>
                </a:lnTo>
                <a:lnTo>
                  <a:pt x="0" y="1416050"/>
                </a:lnTo>
                <a:lnTo>
                  <a:pt x="0" y="330205"/>
                </a:lnTo>
                <a:cubicBezTo>
                  <a:pt x="0" y="147838"/>
                  <a:pt x="147838" y="0"/>
                  <a:pt x="330205" y="0"/>
                </a:cubicBezTo>
                <a:close/>
              </a:path>
            </a:pathLst>
          </a:custGeom>
          <a:solidFill>
            <a:srgbClr val="0000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5400000">
            <a:off x="4175014" y="2051531"/>
            <a:ext cx="371475" cy="227456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2"/>
          <p:cNvSpPr/>
          <p:nvPr/>
        </p:nvSpPr>
        <p:spPr>
          <a:xfrm>
            <a:off x="4032713" y="3160619"/>
            <a:ext cx="5311312" cy="1257300"/>
          </a:xfrm>
          <a:custGeom>
            <a:avLst/>
            <a:gdLst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9900 w 1739900"/>
              <a:gd name="connsiteY2" fmla="*/ 1257301 h 1257301"/>
              <a:gd name="connsiteX3" fmla="*/ 0 w 1739900"/>
              <a:gd name="connsiteY3" fmla="*/ 1257301 h 1257301"/>
              <a:gd name="connsiteX4" fmla="*/ 0 w 1739900"/>
              <a:gd name="connsiteY4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2343162"/>
              <a:gd name="connsiteY0" fmla="*/ 0 h 1257301"/>
              <a:gd name="connsiteX1" fmla="*/ 1739900 w 2343162"/>
              <a:gd name="connsiteY1" fmla="*/ 0 h 1257301"/>
              <a:gd name="connsiteX2" fmla="*/ 2343150 w 2343162"/>
              <a:gd name="connsiteY2" fmla="*/ 622301 h 1257301"/>
              <a:gd name="connsiteX3" fmla="*/ 1739900 w 2343162"/>
              <a:gd name="connsiteY3" fmla="*/ 1257301 h 1257301"/>
              <a:gd name="connsiteX4" fmla="*/ 0 w 2343162"/>
              <a:gd name="connsiteY4" fmla="*/ 1257301 h 1257301"/>
              <a:gd name="connsiteX5" fmla="*/ 0 w 2343162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0"/>
              <a:gd name="connsiteY0" fmla="*/ 0 h 1257301"/>
              <a:gd name="connsiteX1" fmla="*/ 1739900 w 2343150"/>
              <a:gd name="connsiteY1" fmla="*/ 0 h 1257301"/>
              <a:gd name="connsiteX2" fmla="*/ 2343150 w 2343150"/>
              <a:gd name="connsiteY2" fmla="*/ 622301 h 1257301"/>
              <a:gd name="connsiteX3" fmla="*/ 1739900 w 2343150"/>
              <a:gd name="connsiteY3" fmla="*/ 1257301 h 1257301"/>
              <a:gd name="connsiteX4" fmla="*/ 0 w 2343150"/>
              <a:gd name="connsiteY4" fmla="*/ 1257301 h 1257301"/>
              <a:gd name="connsiteX5" fmla="*/ 0 w 234315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9349" h="1257301">
                <a:moveTo>
                  <a:pt x="0" y="0"/>
                </a:moveTo>
                <a:lnTo>
                  <a:pt x="1739900" y="0"/>
                </a:lnTo>
                <a:cubicBezTo>
                  <a:pt x="2097919" y="736600"/>
                  <a:pt x="1710758" y="-66675"/>
                  <a:pt x="2049349" y="635001"/>
                </a:cubicBezTo>
                <a:cubicBezTo>
                  <a:pt x="1687248" y="1352551"/>
                  <a:pt x="2110278" y="514351"/>
                  <a:pt x="1739900" y="1257301"/>
                </a:cubicBezTo>
                <a:lnTo>
                  <a:pt x="0" y="1257301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 Same Side Corner Rectangle 1"/>
          <p:cNvSpPr/>
          <p:nvPr/>
        </p:nvSpPr>
        <p:spPr>
          <a:xfrm rot="16200000">
            <a:off x="3275307" y="2522615"/>
            <a:ext cx="1257300" cy="2561884"/>
          </a:xfrm>
          <a:custGeom>
            <a:avLst/>
            <a:gdLst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330205 h 1416050"/>
              <a:gd name="connsiteX8" fmla="*/ 330205 w 1257300"/>
              <a:gd name="connsiteY8" fmla="*/ 0 h 1416050"/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59055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1416050 h 1416050"/>
              <a:gd name="connsiteX8" fmla="*/ 0 w 1257300"/>
              <a:gd name="connsiteY8" fmla="*/ 330205 h 1416050"/>
              <a:gd name="connsiteX9" fmla="*/ 330205 w 1257300"/>
              <a:gd name="connsiteY9" fmla="*/ 0 h 1416050"/>
              <a:gd name="connsiteX0" fmla="*/ 330205 w 1257300"/>
              <a:gd name="connsiteY0" fmla="*/ 0 h 2038350"/>
              <a:gd name="connsiteX1" fmla="*/ 927095 w 1257300"/>
              <a:gd name="connsiteY1" fmla="*/ 0 h 2038350"/>
              <a:gd name="connsiteX2" fmla="*/ 1257300 w 1257300"/>
              <a:gd name="connsiteY2" fmla="*/ 330205 h 2038350"/>
              <a:gd name="connsiteX3" fmla="*/ 1257300 w 1257300"/>
              <a:gd name="connsiteY3" fmla="*/ 1416050 h 2038350"/>
              <a:gd name="connsiteX4" fmla="*/ 1257300 w 1257300"/>
              <a:gd name="connsiteY4" fmla="*/ 1416050 h 2038350"/>
              <a:gd name="connsiteX5" fmla="*/ 628650 w 1257300"/>
              <a:gd name="connsiteY5" fmla="*/ 2038350 h 2038350"/>
              <a:gd name="connsiteX6" fmla="*/ 0 w 1257300"/>
              <a:gd name="connsiteY6" fmla="*/ 1416050 h 2038350"/>
              <a:gd name="connsiteX7" fmla="*/ 0 w 1257300"/>
              <a:gd name="connsiteY7" fmla="*/ 1416050 h 2038350"/>
              <a:gd name="connsiteX8" fmla="*/ 0 w 1257300"/>
              <a:gd name="connsiteY8" fmla="*/ 330205 h 2038350"/>
              <a:gd name="connsiteX9" fmla="*/ 330205 w 1257300"/>
              <a:gd name="connsiteY9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300" h="2038350">
                <a:moveTo>
                  <a:pt x="330205" y="0"/>
                </a:moveTo>
                <a:lnTo>
                  <a:pt x="927095" y="0"/>
                </a:lnTo>
                <a:cubicBezTo>
                  <a:pt x="1109462" y="0"/>
                  <a:pt x="1257300" y="147838"/>
                  <a:pt x="1257300" y="330205"/>
                </a:cubicBezTo>
                <a:lnTo>
                  <a:pt x="1257300" y="1416050"/>
                </a:lnTo>
                <a:lnTo>
                  <a:pt x="1257300" y="1416050"/>
                </a:lnTo>
                <a:lnTo>
                  <a:pt x="628650" y="2038350"/>
                </a:lnTo>
                <a:lnTo>
                  <a:pt x="0" y="1416050"/>
                </a:lnTo>
                <a:lnTo>
                  <a:pt x="0" y="1416050"/>
                </a:lnTo>
                <a:lnTo>
                  <a:pt x="0" y="330205"/>
                </a:lnTo>
                <a:cubicBezTo>
                  <a:pt x="0" y="147838"/>
                  <a:pt x="147838" y="0"/>
                  <a:pt x="330205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175014" y="3689831"/>
            <a:ext cx="371475" cy="227456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2"/>
          <p:cNvSpPr/>
          <p:nvPr/>
        </p:nvSpPr>
        <p:spPr>
          <a:xfrm>
            <a:off x="4032713" y="4789394"/>
            <a:ext cx="5311312" cy="1257300"/>
          </a:xfrm>
          <a:custGeom>
            <a:avLst/>
            <a:gdLst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9900 w 1739900"/>
              <a:gd name="connsiteY2" fmla="*/ 1257301 h 1257301"/>
              <a:gd name="connsiteX3" fmla="*/ 0 w 1739900"/>
              <a:gd name="connsiteY3" fmla="*/ 1257301 h 1257301"/>
              <a:gd name="connsiteX4" fmla="*/ 0 w 1739900"/>
              <a:gd name="connsiteY4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2343162"/>
              <a:gd name="connsiteY0" fmla="*/ 0 h 1257301"/>
              <a:gd name="connsiteX1" fmla="*/ 1739900 w 2343162"/>
              <a:gd name="connsiteY1" fmla="*/ 0 h 1257301"/>
              <a:gd name="connsiteX2" fmla="*/ 2343150 w 2343162"/>
              <a:gd name="connsiteY2" fmla="*/ 622301 h 1257301"/>
              <a:gd name="connsiteX3" fmla="*/ 1739900 w 2343162"/>
              <a:gd name="connsiteY3" fmla="*/ 1257301 h 1257301"/>
              <a:gd name="connsiteX4" fmla="*/ 0 w 2343162"/>
              <a:gd name="connsiteY4" fmla="*/ 1257301 h 1257301"/>
              <a:gd name="connsiteX5" fmla="*/ 0 w 2343162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0"/>
              <a:gd name="connsiteY0" fmla="*/ 0 h 1257301"/>
              <a:gd name="connsiteX1" fmla="*/ 1739900 w 2343150"/>
              <a:gd name="connsiteY1" fmla="*/ 0 h 1257301"/>
              <a:gd name="connsiteX2" fmla="*/ 2343150 w 2343150"/>
              <a:gd name="connsiteY2" fmla="*/ 622301 h 1257301"/>
              <a:gd name="connsiteX3" fmla="*/ 1739900 w 2343150"/>
              <a:gd name="connsiteY3" fmla="*/ 1257301 h 1257301"/>
              <a:gd name="connsiteX4" fmla="*/ 0 w 2343150"/>
              <a:gd name="connsiteY4" fmla="*/ 1257301 h 1257301"/>
              <a:gd name="connsiteX5" fmla="*/ 0 w 234315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9349" h="1257301">
                <a:moveTo>
                  <a:pt x="0" y="0"/>
                </a:moveTo>
                <a:lnTo>
                  <a:pt x="1739900" y="0"/>
                </a:lnTo>
                <a:cubicBezTo>
                  <a:pt x="2097919" y="736600"/>
                  <a:pt x="1710758" y="-66675"/>
                  <a:pt x="2049349" y="635001"/>
                </a:cubicBezTo>
                <a:cubicBezTo>
                  <a:pt x="1687248" y="1352551"/>
                  <a:pt x="2110278" y="514351"/>
                  <a:pt x="1739900" y="1257301"/>
                </a:cubicBezTo>
                <a:lnTo>
                  <a:pt x="0" y="12573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ound Same Side Corner Rectangle 1"/>
          <p:cNvSpPr/>
          <p:nvPr/>
        </p:nvSpPr>
        <p:spPr>
          <a:xfrm rot="16200000">
            <a:off x="3275307" y="4151390"/>
            <a:ext cx="1257300" cy="2561884"/>
          </a:xfrm>
          <a:custGeom>
            <a:avLst/>
            <a:gdLst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330205 h 1416050"/>
              <a:gd name="connsiteX8" fmla="*/ 330205 w 1257300"/>
              <a:gd name="connsiteY8" fmla="*/ 0 h 1416050"/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59055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1416050 h 1416050"/>
              <a:gd name="connsiteX8" fmla="*/ 0 w 1257300"/>
              <a:gd name="connsiteY8" fmla="*/ 330205 h 1416050"/>
              <a:gd name="connsiteX9" fmla="*/ 330205 w 1257300"/>
              <a:gd name="connsiteY9" fmla="*/ 0 h 1416050"/>
              <a:gd name="connsiteX0" fmla="*/ 330205 w 1257300"/>
              <a:gd name="connsiteY0" fmla="*/ 0 h 2038350"/>
              <a:gd name="connsiteX1" fmla="*/ 927095 w 1257300"/>
              <a:gd name="connsiteY1" fmla="*/ 0 h 2038350"/>
              <a:gd name="connsiteX2" fmla="*/ 1257300 w 1257300"/>
              <a:gd name="connsiteY2" fmla="*/ 330205 h 2038350"/>
              <a:gd name="connsiteX3" fmla="*/ 1257300 w 1257300"/>
              <a:gd name="connsiteY3" fmla="*/ 1416050 h 2038350"/>
              <a:gd name="connsiteX4" fmla="*/ 1257300 w 1257300"/>
              <a:gd name="connsiteY4" fmla="*/ 1416050 h 2038350"/>
              <a:gd name="connsiteX5" fmla="*/ 628650 w 1257300"/>
              <a:gd name="connsiteY5" fmla="*/ 2038350 h 2038350"/>
              <a:gd name="connsiteX6" fmla="*/ 0 w 1257300"/>
              <a:gd name="connsiteY6" fmla="*/ 1416050 h 2038350"/>
              <a:gd name="connsiteX7" fmla="*/ 0 w 1257300"/>
              <a:gd name="connsiteY7" fmla="*/ 1416050 h 2038350"/>
              <a:gd name="connsiteX8" fmla="*/ 0 w 1257300"/>
              <a:gd name="connsiteY8" fmla="*/ 330205 h 2038350"/>
              <a:gd name="connsiteX9" fmla="*/ 330205 w 1257300"/>
              <a:gd name="connsiteY9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300" h="2038350">
                <a:moveTo>
                  <a:pt x="330205" y="0"/>
                </a:moveTo>
                <a:lnTo>
                  <a:pt x="927095" y="0"/>
                </a:lnTo>
                <a:cubicBezTo>
                  <a:pt x="1109462" y="0"/>
                  <a:pt x="1257300" y="147838"/>
                  <a:pt x="1257300" y="330205"/>
                </a:cubicBezTo>
                <a:lnTo>
                  <a:pt x="1257300" y="1416050"/>
                </a:lnTo>
                <a:lnTo>
                  <a:pt x="1257300" y="1416050"/>
                </a:lnTo>
                <a:lnTo>
                  <a:pt x="628650" y="2038350"/>
                </a:lnTo>
                <a:lnTo>
                  <a:pt x="0" y="1416050"/>
                </a:lnTo>
                <a:lnTo>
                  <a:pt x="0" y="1416050"/>
                </a:lnTo>
                <a:lnTo>
                  <a:pt x="0" y="330205"/>
                </a:lnTo>
                <a:cubicBezTo>
                  <a:pt x="0" y="147838"/>
                  <a:pt x="147838" y="0"/>
                  <a:pt x="330205" y="0"/>
                </a:cubicBezTo>
                <a:close/>
              </a:path>
            </a:pathLst>
          </a:cu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5400000">
            <a:off x="4174223" y="5317810"/>
            <a:ext cx="373062" cy="227456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46"/>
          <p:cNvSpPr>
            <a:spLocks noChangeArrowheads="1"/>
          </p:cNvSpPr>
          <p:nvPr/>
        </p:nvSpPr>
        <p:spPr bwMode="auto">
          <a:xfrm>
            <a:off x="5150511" y="1734370"/>
            <a:ext cx="383292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dirty="0" err="1" smtClean="0">
                <a:latin typeface="Cambria" panose="02040503050406030204" pitchFamily="18" charset="0"/>
              </a:rPr>
              <a:t>Cơ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sở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lý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thuyết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về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hiệu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quả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kinh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doanh</a:t>
            </a:r>
            <a:endParaRPr lang="en-US" sz="2500" dirty="0">
              <a:latin typeface="Cambria" panose="02040503050406030204" pitchFamily="18" charset="0"/>
            </a:endParaRPr>
          </a:p>
        </p:txBody>
      </p:sp>
      <p:sp>
        <p:nvSpPr>
          <p:cNvPr id="24" name="Rectangle 47"/>
          <p:cNvSpPr>
            <a:spLocks noChangeArrowheads="1"/>
          </p:cNvSpPr>
          <p:nvPr/>
        </p:nvSpPr>
        <p:spPr bwMode="auto">
          <a:xfrm>
            <a:off x="5310196" y="3373418"/>
            <a:ext cx="390982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dirty="0" err="1" smtClean="0">
                <a:latin typeface="Cambria" panose="02040503050406030204" pitchFamily="18" charset="0"/>
              </a:rPr>
              <a:t>Phân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tích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hiệu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quả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kinh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doanh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của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Công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ty</a:t>
            </a:r>
            <a:endParaRPr lang="en-US" sz="2500" dirty="0">
              <a:latin typeface="Cambria" panose="02040503050406030204" pitchFamily="18" charset="0"/>
            </a:endParaRPr>
          </a:p>
        </p:txBody>
      </p:sp>
      <p:sp>
        <p:nvSpPr>
          <p:cNvPr id="25" name="Rectangle 48"/>
          <p:cNvSpPr>
            <a:spLocks noChangeArrowheads="1"/>
          </p:cNvSpPr>
          <p:nvPr/>
        </p:nvSpPr>
        <p:spPr bwMode="auto">
          <a:xfrm>
            <a:off x="5200098" y="4808291"/>
            <a:ext cx="371654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dirty="0" err="1" smtClean="0">
                <a:latin typeface="Cambria" panose="02040503050406030204" pitchFamily="18" charset="0"/>
              </a:rPr>
              <a:t>Các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biện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pháp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nâng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cao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hiệu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quả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kinh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doanh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của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Công</a:t>
            </a:r>
            <a:r>
              <a:rPr lang="en-US" sz="2500" dirty="0" smtClean="0">
                <a:latin typeface="Cambria" panose="02040503050406030204" pitchFamily="18" charset="0"/>
              </a:rPr>
              <a:t> </a:t>
            </a:r>
            <a:r>
              <a:rPr lang="en-US" sz="2500" dirty="0" err="1" smtClean="0">
                <a:latin typeface="Cambria" panose="02040503050406030204" pitchFamily="18" charset="0"/>
              </a:rPr>
              <a:t>ty</a:t>
            </a:r>
            <a:endParaRPr lang="en-US" sz="2500" dirty="0">
              <a:latin typeface="Cambria" panose="02040503050406030204" pitchFamily="18" charset="0"/>
            </a:endParaRPr>
          </a:p>
        </p:txBody>
      </p:sp>
      <p:sp>
        <p:nvSpPr>
          <p:cNvPr id="26" name="TextBox 28671"/>
          <p:cNvSpPr txBox="1">
            <a:spLocks noChangeArrowheads="1"/>
          </p:cNvSpPr>
          <p:nvPr/>
        </p:nvSpPr>
        <p:spPr bwMode="auto">
          <a:xfrm>
            <a:off x="3289721" y="2021263"/>
            <a:ext cx="7742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01</a:t>
            </a:r>
          </a:p>
        </p:txBody>
      </p:sp>
      <p:sp>
        <p:nvSpPr>
          <p:cNvPr id="27" name="TextBox 41"/>
          <p:cNvSpPr txBox="1">
            <a:spLocks noChangeArrowheads="1"/>
          </p:cNvSpPr>
          <p:nvPr/>
        </p:nvSpPr>
        <p:spPr bwMode="auto">
          <a:xfrm>
            <a:off x="2880194" y="1727845"/>
            <a:ext cx="15241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CHƯƠNG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42"/>
          <p:cNvSpPr txBox="1">
            <a:spLocks noChangeArrowheads="1"/>
          </p:cNvSpPr>
          <p:nvPr/>
        </p:nvSpPr>
        <p:spPr bwMode="auto">
          <a:xfrm>
            <a:off x="3233039" y="3748977"/>
            <a:ext cx="7309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02</a:t>
            </a:r>
          </a:p>
        </p:txBody>
      </p:sp>
      <p:sp>
        <p:nvSpPr>
          <p:cNvPr id="29" name="TextBox 43"/>
          <p:cNvSpPr txBox="1">
            <a:spLocks noChangeArrowheads="1"/>
          </p:cNvSpPr>
          <p:nvPr/>
        </p:nvSpPr>
        <p:spPr bwMode="auto">
          <a:xfrm>
            <a:off x="2858595" y="3416365"/>
            <a:ext cx="14732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CHƯƠNG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44"/>
          <p:cNvSpPr txBox="1">
            <a:spLocks noChangeArrowheads="1"/>
          </p:cNvSpPr>
          <p:nvPr/>
        </p:nvSpPr>
        <p:spPr bwMode="auto">
          <a:xfrm>
            <a:off x="3265396" y="5319759"/>
            <a:ext cx="7105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03</a:t>
            </a:r>
          </a:p>
        </p:txBody>
      </p:sp>
      <p:sp>
        <p:nvSpPr>
          <p:cNvPr id="31" name="TextBox 45"/>
          <p:cNvSpPr txBox="1">
            <a:spLocks noChangeArrowheads="1"/>
          </p:cNvSpPr>
          <p:nvPr/>
        </p:nvSpPr>
        <p:spPr bwMode="auto">
          <a:xfrm>
            <a:off x="2872040" y="4969872"/>
            <a:ext cx="15213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CHƯƠNG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4"/>
          <p:cNvSpPr txBox="1">
            <a:spLocks noChangeArrowheads="1"/>
          </p:cNvSpPr>
          <p:nvPr/>
        </p:nvSpPr>
        <p:spPr bwMode="auto">
          <a:xfrm>
            <a:off x="3896584" y="350535"/>
            <a:ext cx="424186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4000" b="1" dirty="0" smtClean="0">
                <a:latin typeface="Cambria" panose="02040503050406030204" pitchFamily="18" charset="0"/>
              </a:rPr>
              <a:t>NỘI DUNG CHÍNH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7" y="2010339"/>
            <a:ext cx="2214693" cy="36512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2"/>
    </mc:Choice>
    <mc:Fallback>
      <p:transition spd="slow" advTm="1435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4966" y="175226"/>
            <a:ext cx="975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r>
              <a:rPr lang="en-US" sz="2800" b="1" i="1" dirty="0" smtClean="0">
                <a:latin typeface="Cambria" panose="02040503050406030204" pitchFamily="18" charset="0"/>
              </a:rPr>
              <a:t> 1: Tung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ra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thị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trường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gói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cước</a:t>
            </a:r>
            <a:r>
              <a:rPr lang="en-US" sz="2800" b="1" i="1" dirty="0" smtClean="0">
                <a:latin typeface="Cambria" panose="02040503050406030204" pitchFamily="18" charset="0"/>
              </a:rPr>
              <a:t> Internet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mới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</a:p>
          <a:p>
            <a:pPr marL="2687638"/>
            <a:r>
              <a:rPr lang="en-US" sz="2800" b="1" i="1" dirty="0" err="1" smtClean="0">
                <a:latin typeface="Cambria" panose="02040503050406030204" pitchFamily="18" charset="0"/>
              </a:rPr>
              <a:t>nhằm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thu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và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khả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năng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sinh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lời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106609" y="1528224"/>
            <a:ext cx="3855549" cy="4971048"/>
            <a:chOff x="457200" y="1239996"/>
            <a:chExt cx="2177144" cy="2804886"/>
          </a:xfrm>
        </p:grpSpPr>
        <p:sp>
          <p:nvSpPr>
            <p:cNvPr id="4" name="Rectangle 3"/>
            <p:cNvSpPr/>
            <p:nvPr/>
          </p:nvSpPr>
          <p:spPr>
            <a:xfrm>
              <a:off x="457200" y="1239996"/>
              <a:ext cx="2177144" cy="2804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36316" y="1293865"/>
              <a:ext cx="2018913" cy="2694698"/>
            </a:xfrm>
            <a:prstGeom prst="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6"/>
          <p:cNvGrpSpPr>
            <a:grpSpLocks/>
          </p:cNvGrpSpPr>
          <p:nvPr/>
        </p:nvGrpSpPr>
        <p:grpSpPr bwMode="auto">
          <a:xfrm flipV="1">
            <a:off x="979609" y="1546512"/>
            <a:ext cx="3435227" cy="1008965"/>
            <a:chOff x="4763053" y="2429435"/>
            <a:chExt cx="2840865" cy="833718"/>
          </a:xfrm>
        </p:grpSpPr>
        <p:sp>
          <p:nvSpPr>
            <p:cNvPr id="7" name="Freeform 6"/>
            <p:cNvSpPr/>
            <p:nvPr/>
          </p:nvSpPr>
          <p:spPr bwMode="gray">
            <a:xfrm>
              <a:off x="4770794" y="2429435"/>
              <a:ext cx="2833124" cy="768967"/>
            </a:xfrm>
            <a:custGeom>
              <a:avLst/>
              <a:gdLst>
                <a:gd name="connsiteX0" fmla="*/ 0 w 1205789"/>
                <a:gd name="connsiteY0" fmla="*/ 0 h 404774"/>
                <a:gd name="connsiteX1" fmla="*/ 1003402 w 1205789"/>
                <a:gd name="connsiteY1" fmla="*/ 0 h 404774"/>
                <a:gd name="connsiteX2" fmla="*/ 1205789 w 1205789"/>
                <a:gd name="connsiteY2" fmla="*/ 202387 h 404774"/>
                <a:gd name="connsiteX3" fmla="*/ 1003402 w 1205789"/>
                <a:gd name="connsiteY3" fmla="*/ 404774 h 404774"/>
                <a:gd name="connsiteX4" fmla="*/ 0 w 1205789"/>
                <a:gd name="connsiteY4" fmla="*/ 404774 h 404774"/>
                <a:gd name="connsiteX5" fmla="*/ 0 w 1205789"/>
                <a:gd name="connsiteY5" fmla="*/ 0 h 404774"/>
                <a:gd name="connsiteX0" fmla="*/ 7314 w 1213103"/>
                <a:gd name="connsiteY0" fmla="*/ 0 h 404774"/>
                <a:gd name="connsiteX1" fmla="*/ 1010716 w 1213103"/>
                <a:gd name="connsiteY1" fmla="*/ 0 h 404774"/>
                <a:gd name="connsiteX2" fmla="*/ 1213103 w 1213103"/>
                <a:gd name="connsiteY2" fmla="*/ 202387 h 404774"/>
                <a:gd name="connsiteX3" fmla="*/ 1010716 w 1213103"/>
                <a:gd name="connsiteY3" fmla="*/ 404774 h 404774"/>
                <a:gd name="connsiteX4" fmla="*/ 7314 w 1213103"/>
                <a:gd name="connsiteY4" fmla="*/ 404774 h 404774"/>
                <a:gd name="connsiteX5" fmla="*/ 0 w 1213103"/>
                <a:gd name="connsiteY5" fmla="*/ 131673 h 404774"/>
                <a:gd name="connsiteX6" fmla="*/ 7314 w 1213103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0 w 1295399"/>
                <a:gd name="connsiteY5" fmla="*/ 99974 h 404774"/>
                <a:gd name="connsiteX6" fmla="*/ 89610 w 1295399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60350 w 1295399"/>
                <a:gd name="connsiteY5" fmla="*/ 299923 h 404774"/>
                <a:gd name="connsiteX6" fmla="*/ 0 w 1295399"/>
                <a:gd name="connsiteY6" fmla="*/ 99974 h 404774"/>
                <a:gd name="connsiteX7" fmla="*/ 89610 w 1295399"/>
                <a:gd name="connsiteY7" fmla="*/ 0 h 4047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2367 h 483341"/>
                <a:gd name="connsiteX1" fmla="*/ 1093012 w 1295399"/>
                <a:gd name="connsiteY1" fmla="*/ 2367 h 483341"/>
                <a:gd name="connsiteX2" fmla="*/ 1295399 w 1295399"/>
                <a:gd name="connsiteY2" fmla="*/ 204754 h 483341"/>
                <a:gd name="connsiteX3" fmla="*/ 1093012 w 1295399"/>
                <a:gd name="connsiteY3" fmla="*/ 407141 h 483341"/>
                <a:gd name="connsiteX4" fmla="*/ 89610 w 1295399"/>
                <a:gd name="connsiteY4" fmla="*/ 407141 h 483341"/>
                <a:gd name="connsiteX5" fmla="*/ 0 w 1295399"/>
                <a:gd name="connsiteY5" fmla="*/ 483341 h 483341"/>
                <a:gd name="connsiteX6" fmla="*/ 0 w 1295399"/>
                <a:gd name="connsiteY6" fmla="*/ 102341 h 483341"/>
                <a:gd name="connsiteX7" fmla="*/ 89610 w 1295399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03929 w 1309718"/>
                <a:gd name="connsiteY4" fmla="*/ 404774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94046 w 1309718"/>
                <a:gd name="connsiteY0" fmla="*/ 2367 h 483679"/>
                <a:gd name="connsiteX1" fmla="*/ 1107331 w 1309718"/>
                <a:gd name="connsiteY1" fmla="*/ 2705 h 483679"/>
                <a:gd name="connsiteX2" fmla="*/ 1309718 w 1309718"/>
                <a:gd name="connsiteY2" fmla="*/ 205092 h 483679"/>
                <a:gd name="connsiteX3" fmla="*/ 1107331 w 1309718"/>
                <a:gd name="connsiteY3" fmla="*/ 407479 h 483679"/>
                <a:gd name="connsiteX4" fmla="*/ 137051 w 1309718"/>
                <a:gd name="connsiteY4" fmla="*/ 413144 h 483679"/>
                <a:gd name="connsiteX5" fmla="*/ 14319 w 1309718"/>
                <a:gd name="connsiteY5" fmla="*/ 483679 h 483679"/>
                <a:gd name="connsiteX6" fmla="*/ 14319 w 1309718"/>
                <a:gd name="connsiteY6" fmla="*/ 102679 h 483679"/>
                <a:gd name="connsiteX7" fmla="*/ 94046 w 1309718"/>
                <a:gd name="connsiteY7" fmla="*/ 2367 h 483679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11030 h 492342"/>
                <a:gd name="connsiteX1" fmla="*/ 1107331 w 1309718"/>
                <a:gd name="connsiteY1" fmla="*/ 11368 h 492342"/>
                <a:gd name="connsiteX2" fmla="*/ 1309718 w 1309718"/>
                <a:gd name="connsiteY2" fmla="*/ 213755 h 492342"/>
                <a:gd name="connsiteX3" fmla="*/ 1107331 w 1309718"/>
                <a:gd name="connsiteY3" fmla="*/ 416142 h 492342"/>
                <a:gd name="connsiteX4" fmla="*/ 137051 w 1309718"/>
                <a:gd name="connsiteY4" fmla="*/ 421807 h 492342"/>
                <a:gd name="connsiteX5" fmla="*/ 14319 w 1309718"/>
                <a:gd name="connsiteY5" fmla="*/ 492342 h 492342"/>
                <a:gd name="connsiteX6" fmla="*/ 14319 w 1309718"/>
                <a:gd name="connsiteY6" fmla="*/ 111342 h 492342"/>
                <a:gd name="connsiteX7" fmla="*/ 94046 w 1309718"/>
                <a:gd name="connsiteY7" fmla="*/ 11030 h 49234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81513 w 1297185"/>
                <a:gd name="connsiteY0" fmla="*/ 0 h 481312"/>
                <a:gd name="connsiteX1" fmla="*/ 1094798 w 1297185"/>
                <a:gd name="connsiteY1" fmla="*/ 338 h 481312"/>
                <a:gd name="connsiteX2" fmla="*/ 1297185 w 1297185"/>
                <a:gd name="connsiteY2" fmla="*/ 202725 h 481312"/>
                <a:gd name="connsiteX3" fmla="*/ 1094798 w 1297185"/>
                <a:gd name="connsiteY3" fmla="*/ 405112 h 481312"/>
                <a:gd name="connsiteX4" fmla="*/ 124518 w 1297185"/>
                <a:gd name="connsiteY4" fmla="*/ 410777 h 481312"/>
                <a:gd name="connsiteX5" fmla="*/ 1786 w 1297185"/>
                <a:gd name="connsiteY5" fmla="*/ 481312 h 481312"/>
                <a:gd name="connsiteX6" fmla="*/ 1786 w 1297185"/>
                <a:gd name="connsiteY6" fmla="*/ 100312 h 481312"/>
                <a:gd name="connsiteX7" fmla="*/ 81513 w 1297185"/>
                <a:gd name="connsiteY7" fmla="*/ 0 h 481312"/>
                <a:gd name="connsiteX0" fmla="*/ 79727 w 1295399"/>
                <a:gd name="connsiteY0" fmla="*/ 0 h 481312"/>
                <a:gd name="connsiteX1" fmla="*/ 1093012 w 1295399"/>
                <a:gd name="connsiteY1" fmla="*/ 338 h 481312"/>
                <a:gd name="connsiteX2" fmla="*/ 1295399 w 1295399"/>
                <a:gd name="connsiteY2" fmla="*/ 202725 h 481312"/>
                <a:gd name="connsiteX3" fmla="*/ 1093012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302292"/>
                <a:gd name="connsiteY0" fmla="*/ 0 h 481312"/>
                <a:gd name="connsiteX1" fmla="*/ 1134372 w 1302292"/>
                <a:gd name="connsiteY1" fmla="*/ 1301 h 481312"/>
                <a:gd name="connsiteX2" fmla="*/ 1295399 w 1302292"/>
                <a:gd name="connsiteY2" fmla="*/ 202725 h 481312"/>
                <a:gd name="connsiteX3" fmla="*/ 1093012 w 1302292"/>
                <a:gd name="connsiteY3" fmla="*/ 405112 h 481312"/>
                <a:gd name="connsiteX4" fmla="*/ 122732 w 1302292"/>
                <a:gd name="connsiteY4" fmla="*/ 410777 h 481312"/>
                <a:gd name="connsiteX5" fmla="*/ 0 w 1302292"/>
                <a:gd name="connsiteY5" fmla="*/ 481312 h 481312"/>
                <a:gd name="connsiteX6" fmla="*/ 0 w 1302292"/>
                <a:gd name="connsiteY6" fmla="*/ 100312 h 481312"/>
                <a:gd name="connsiteX7" fmla="*/ 79727 w 1302292"/>
                <a:gd name="connsiteY7" fmla="*/ 0 h 481312"/>
                <a:gd name="connsiteX0" fmla="*/ 79727 w 1295608"/>
                <a:gd name="connsiteY0" fmla="*/ 0 h 481312"/>
                <a:gd name="connsiteX1" fmla="*/ 1134372 w 1295608"/>
                <a:gd name="connsiteY1" fmla="*/ 1301 h 481312"/>
                <a:gd name="connsiteX2" fmla="*/ 1295399 w 1295608"/>
                <a:gd name="connsiteY2" fmla="*/ 202725 h 481312"/>
                <a:gd name="connsiteX3" fmla="*/ 1133118 w 1295608"/>
                <a:gd name="connsiteY3" fmla="*/ 405112 h 481312"/>
                <a:gd name="connsiteX4" fmla="*/ 122732 w 1295608"/>
                <a:gd name="connsiteY4" fmla="*/ 410777 h 481312"/>
                <a:gd name="connsiteX5" fmla="*/ 0 w 1295608"/>
                <a:gd name="connsiteY5" fmla="*/ 481312 h 481312"/>
                <a:gd name="connsiteX6" fmla="*/ 0 w 1295608"/>
                <a:gd name="connsiteY6" fmla="*/ 100312 h 481312"/>
                <a:gd name="connsiteX7" fmla="*/ 79727 w 1295608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56305 w 1295399"/>
                <a:gd name="connsiteY1" fmla="*/ 6114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399" h="481312">
                  <a:moveTo>
                    <a:pt x="79727" y="0"/>
                  </a:moveTo>
                  <a:lnTo>
                    <a:pt x="1156305" y="6114"/>
                  </a:lnTo>
                  <a:lnTo>
                    <a:pt x="1295399" y="202725"/>
                  </a:lnTo>
                  <a:lnTo>
                    <a:pt x="1165078" y="406074"/>
                  </a:lnTo>
                  <a:lnTo>
                    <a:pt x="122732" y="410777"/>
                  </a:lnTo>
                  <a:cubicBezTo>
                    <a:pt x="78235" y="412895"/>
                    <a:pt x="11453" y="402374"/>
                    <a:pt x="0" y="481312"/>
                  </a:cubicBezTo>
                  <a:lnTo>
                    <a:pt x="0" y="100312"/>
                  </a:lnTo>
                  <a:cubicBezTo>
                    <a:pt x="721" y="14824"/>
                    <a:pt x="31644" y="5334"/>
                    <a:pt x="797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69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57150" h="5715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" name="Pie 7"/>
            <p:cNvSpPr/>
            <p:nvPr/>
          </p:nvSpPr>
          <p:spPr bwMode="gray">
            <a:xfrm>
              <a:off x="4763053" y="3083859"/>
              <a:ext cx="304685" cy="179294"/>
            </a:xfrm>
            <a:prstGeom prst="pie">
              <a:avLst>
                <a:gd name="adj1" fmla="val 5429925"/>
                <a:gd name="adj2" fmla="val 1620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7300132" y="1528224"/>
            <a:ext cx="3855549" cy="4971048"/>
            <a:chOff x="457200" y="1239996"/>
            <a:chExt cx="2177144" cy="2804886"/>
          </a:xfrm>
        </p:grpSpPr>
        <p:sp>
          <p:nvSpPr>
            <p:cNvPr id="10" name="Rectangle 9"/>
            <p:cNvSpPr/>
            <p:nvPr/>
          </p:nvSpPr>
          <p:spPr>
            <a:xfrm>
              <a:off x="457200" y="1239996"/>
              <a:ext cx="2177144" cy="2804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6316" y="1293865"/>
              <a:ext cx="2018913" cy="2694698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 flipV="1">
            <a:off x="7187419" y="1546512"/>
            <a:ext cx="3435227" cy="1008965"/>
            <a:chOff x="4782670" y="2429435"/>
            <a:chExt cx="2840865" cy="833718"/>
          </a:xfrm>
        </p:grpSpPr>
        <p:sp>
          <p:nvSpPr>
            <p:cNvPr id="13" name="Freeform 12"/>
            <p:cNvSpPr/>
            <p:nvPr/>
          </p:nvSpPr>
          <p:spPr bwMode="gray">
            <a:xfrm>
              <a:off x="4790411" y="2429435"/>
              <a:ext cx="2833124" cy="768967"/>
            </a:xfrm>
            <a:custGeom>
              <a:avLst/>
              <a:gdLst>
                <a:gd name="connsiteX0" fmla="*/ 0 w 1205789"/>
                <a:gd name="connsiteY0" fmla="*/ 0 h 404774"/>
                <a:gd name="connsiteX1" fmla="*/ 1003402 w 1205789"/>
                <a:gd name="connsiteY1" fmla="*/ 0 h 404774"/>
                <a:gd name="connsiteX2" fmla="*/ 1205789 w 1205789"/>
                <a:gd name="connsiteY2" fmla="*/ 202387 h 404774"/>
                <a:gd name="connsiteX3" fmla="*/ 1003402 w 1205789"/>
                <a:gd name="connsiteY3" fmla="*/ 404774 h 404774"/>
                <a:gd name="connsiteX4" fmla="*/ 0 w 1205789"/>
                <a:gd name="connsiteY4" fmla="*/ 404774 h 404774"/>
                <a:gd name="connsiteX5" fmla="*/ 0 w 1205789"/>
                <a:gd name="connsiteY5" fmla="*/ 0 h 404774"/>
                <a:gd name="connsiteX0" fmla="*/ 7314 w 1213103"/>
                <a:gd name="connsiteY0" fmla="*/ 0 h 404774"/>
                <a:gd name="connsiteX1" fmla="*/ 1010716 w 1213103"/>
                <a:gd name="connsiteY1" fmla="*/ 0 h 404774"/>
                <a:gd name="connsiteX2" fmla="*/ 1213103 w 1213103"/>
                <a:gd name="connsiteY2" fmla="*/ 202387 h 404774"/>
                <a:gd name="connsiteX3" fmla="*/ 1010716 w 1213103"/>
                <a:gd name="connsiteY3" fmla="*/ 404774 h 404774"/>
                <a:gd name="connsiteX4" fmla="*/ 7314 w 1213103"/>
                <a:gd name="connsiteY4" fmla="*/ 404774 h 404774"/>
                <a:gd name="connsiteX5" fmla="*/ 0 w 1213103"/>
                <a:gd name="connsiteY5" fmla="*/ 131673 h 404774"/>
                <a:gd name="connsiteX6" fmla="*/ 7314 w 1213103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0 w 1295399"/>
                <a:gd name="connsiteY5" fmla="*/ 99974 h 404774"/>
                <a:gd name="connsiteX6" fmla="*/ 89610 w 1295399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60350 w 1295399"/>
                <a:gd name="connsiteY5" fmla="*/ 299923 h 404774"/>
                <a:gd name="connsiteX6" fmla="*/ 0 w 1295399"/>
                <a:gd name="connsiteY6" fmla="*/ 99974 h 404774"/>
                <a:gd name="connsiteX7" fmla="*/ 89610 w 1295399"/>
                <a:gd name="connsiteY7" fmla="*/ 0 h 4047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2367 h 483341"/>
                <a:gd name="connsiteX1" fmla="*/ 1093012 w 1295399"/>
                <a:gd name="connsiteY1" fmla="*/ 2367 h 483341"/>
                <a:gd name="connsiteX2" fmla="*/ 1295399 w 1295399"/>
                <a:gd name="connsiteY2" fmla="*/ 204754 h 483341"/>
                <a:gd name="connsiteX3" fmla="*/ 1093012 w 1295399"/>
                <a:gd name="connsiteY3" fmla="*/ 407141 h 483341"/>
                <a:gd name="connsiteX4" fmla="*/ 89610 w 1295399"/>
                <a:gd name="connsiteY4" fmla="*/ 407141 h 483341"/>
                <a:gd name="connsiteX5" fmla="*/ 0 w 1295399"/>
                <a:gd name="connsiteY5" fmla="*/ 483341 h 483341"/>
                <a:gd name="connsiteX6" fmla="*/ 0 w 1295399"/>
                <a:gd name="connsiteY6" fmla="*/ 102341 h 483341"/>
                <a:gd name="connsiteX7" fmla="*/ 89610 w 1295399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03929 w 1309718"/>
                <a:gd name="connsiteY4" fmla="*/ 404774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94046 w 1309718"/>
                <a:gd name="connsiteY0" fmla="*/ 2367 h 483679"/>
                <a:gd name="connsiteX1" fmla="*/ 1107331 w 1309718"/>
                <a:gd name="connsiteY1" fmla="*/ 2705 h 483679"/>
                <a:gd name="connsiteX2" fmla="*/ 1309718 w 1309718"/>
                <a:gd name="connsiteY2" fmla="*/ 205092 h 483679"/>
                <a:gd name="connsiteX3" fmla="*/ 1107331 w 1309718"/>
                <a:gd name="connsiteY3" fmla="*/ 407479 h 483679"/>
                <a:gd name="connsiteX4" fmla="*/ 137051 w 1309718"/>
                <a:gd name="connsiteY4" fmla="*/ 413144 h 483679"/>
                <a:gd name="connsiteX5" fmla="*/ 14319 w 1309718"/>
                <a:gd name="connsiteY5" fmla="*/ 483679 h 483679"/>
                <a:gd name="connsiteX6" fmla="*/ 14319 w 1309718"/>
                <a:gd name="connsiteY6" fmla="*/ 102679 h 483679"/>
                <a:gd name="connsiteX7" fmla="*/ 94046 w 1309718"/>
                <a:gd name="connsiteY7" fmla="*/ 2367 h 483679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11030 h 492342"/>
                <a:gd name="connsiteX1" fmla="*/ 1107331 w 1309718"/>
                <a:gd name="connsiteY1" fmla="*/ 11368 h 492342"/>
                <a:gd name="connsiteX2" fmla="*/ 1309718 w 1309718"/>
                <a:gd name="connsiteY2" fmla="*/ 213755 h 492342"/>
                <a:gd name="connsiteX3" fmla="*/ 1107331 w 1309718"/>
                <a:gd name="connsiteY3" fmla="*/ 416142 h 492342"/>
                <a:gd name="connsiteX4" fmla="*/ 137051 w 1309718"/>
                <a:gd name="connsiteY4" fmla="*/ 421807 h 492342"/>
                <a:gd name="connsiteX5" fmla="*/ 14319 w 1309718"/>
                <a:gd name="connsiteY5" fmla="*/ 492342 h 492342"/>
                <a:gd name="connsiteX6" fmla="*/ 14319 w 1309718"/>
                <a:gd name="connsiteY6" fmla="*/ 111342 h 492342"/>
                <a:gd name="connsiteX7" fmla="*/ 94046 w 1309718"/>
                <a:gd name="connsiteY7" fmla="*/ 11030 h 49234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81513 w 1297185"/>
                <a:gd name="connsiteY0" fmla="*/ 0 h 481312"/>
                <a:gd name="connsiteX1" fmla="*/ 1094798 w 1297185"/>
                <a:gd name="connsiteY1" fmla="*/ 338 h 481312"/>
                <a:gd name="connsiteX2" fmla="*/ 1297185 w 1297185"/>
                <a:gd name="connsiteY2" fmla="*/ 202725 h 481312"/>
                <a:gd name="connsiteX3" fmla="*/ 1094798 w 1297185"/>
                <a:gd name="connsiteY3" fmla="*/ 405112 h 481312"/>
                <a:gd name="connsiteX4" fmla="*/ 124518 w 1297185"/>
                <a:gd name="connsiteY4" fmla="*/ 410777 h 481312"/>
                <a:gd name="connsiteX5" fmla="*/ 1786 w 1297185"/>
                <a:gd name="connsiteY5" fmla="*/ 481312 h 481312"/>
                <a:gd name="connsiteX6" fmla="*/ 1786 w 1297185"/>
                <a:gd name="connsiteY6" fmla="*/ 100312 h 481312"/>
                <a:gd name="connsiteX7" fmla="*/ 81513 w 1297185"/>
                <a:gd name="connsiteY7" fmla="*/ 0 h 481312"/>
                <a:gd name="connsiteX0" fmla="*/ 79727 w 1295399"/>
                <a:gd name="connsiteY0" fmla="*/ 0 h 481312"/>
                <a:gd name="connsiteX1" fmla="*/ 1093012 w 1295399"/>
                <a:gd name="connsiteY1" fmla="*/ 338 h 481312"/>
                <a:gd name="connsiteX2" fmla="*/ 1295399 w 1295399"/>
                <a:gd name="connsiteY2" fmla="*/ 202725 h 481312"/>
                <a:gd name="connsiteX3" fmla="*/ 1093012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302292"/>
                <a:gd name="connsiteY0" fmla="*/ 0 h 481312"/>
                <a:gd name="connsiteX1" fmla="*/ 1134372 w 1302292"/>
                <a:gd name="connsiteY1" fmla="*/ 1301 h 481312"/>
                <a:gd name="connsiteX2" fmla="*/ 1295399 w 1302292"/>
                <a:gd name="connsiteY2" fmla="*/ 202725 h 481312"/>
                <a:gd name="connsiteX3" fmla="*/ 1093012 w 1302292"/>
                <a:gd name="connsiteY3" fmla="*/ 405112 h 481312"/>
                <a:gd name="connsiteX4" fmla="*/ 122732 w 1302292"/>
                <a:gd name="connsiteY4" fmla="*/ 410777 h 481312"/>
                <a:gd name="connsiteX5" fmla="*/ 0 w 1302292"/>
                <a:gd name="connsiteY5" fmla="*/ 481312 h 481312"/>
                <a:gd name="connsiteX6" fmla="*/ 0 w 1302292"/>
                <a:gd name="connsiteY6" fmla="*/ 100312 h 481312"/>
                <a:gd name="connsiteX7" fmla="*/ 79727 w 1302292"/>
                <a:gd name="connsiteY7" fmla="*/ 0 h 481312"/>
                <a:gd name="connsiteX0" fmla="*/ 79727 w 1295608"/>
                <a:gd name="connsiteY0" fmla="*/ 0 h 481312"/>
                <a:gd name="connsiteX1" fmla="*/ 1134372 w 1295608"/>
                <a:gd name="connsiteY1" fmla="*/ 1301 h 481312"/>
                <a:gd name="connsiteX2" fmla="*/ 1295399 w 1295608"/>
                <a:gd name="connsiteY2" fmla="*/ 202725 h 481312"/>
                <a:gd name="connsiteX3" fmla="*/ 1133118 w 1295608"/>
                <a:gd name="connsiteY3" fmla="*/ 405112 h 481312"/>
                <a:gd name="connsiteX4" fmla="*/ 122732 w 1295608"/>
                <a:gd name="connsiteY4" fmla="*/ 410777 h 481312"/>
                <a:gd name="connsiteX5" fmla="*/ 0 w 1295608"/>
                <a:gd name="connsiteY5" fmla="*/ 481312 h 481312"/>
                <a:gd name="connsiteX6" fmla="*/ 0 w 1295608"/>
                <a:gd name="connsiteY6" fmla="*/ 100312 h 481312"/>
                <a:gd name="connsiteX7" fmla="*/ 79727 w 1295608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56305 w 1295399"/>
                <a:gd name="connsiteY1" fmla="*/ 6114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399" h="481312">
                  <a:moveTo>
                    <a:pt x="79727" y="0"/>
                  </a:moveTo>
                  <a:lnTo>
                    <a:pt x="1156305" y="6114"/>
                  </a:lnTo>
                  <a:lnTo>
                    <a:pt x="1295399" y="202725"/>
                  </a:lnTo>
                  <a:lnTo>
                    <a:pt x="1165078" y="406074"/>
                  </a:lnTo>
                  <a:lnTo>
                    <a:pt x="122732" y="410777"/>
                  </a:lnTo>
                  <a:cubicBezTo>
                    <a:pt x="78235" y="412895"/>
                    <a:pt x="11453" y="402374"/>
                    <a:pt x="0" y="481312"/>
                  </a:cubicBezTo>
                  <a:lnTo>
                    <a:pt x="0" y="100312"/>
                  </a:lnTo>
                  <a:cubicBezTo>
                    <a:pt x="721" y="14824"/>
                    <a:pt x="31644" y="5334"/>
                    <a:pt x="797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69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57150" h="5715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Pie 13"/>
            <p:cNvSpPr/>
            <p:nvPr/>
          </p:nvSpPr>
          <p:spPr bwMode="gray">
            <a:xfrm>
              <a:off x="4782670" y="3083859"/>
              <a:ext cx="304685" cy="179294"/>
            </a:xfrm>
            <a:prstGeom prst="pie">
              <a:avLst>
                <a:gd name="adj1" fmla="val 5429925"/>
                <a:gd name="adj2" fmla="val 1620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79"/>
          <p:cNvSpPr>
            <a:spLocks noChangeArrowheads="1"/>
          </p:cNvSpPr>
          <p:nvPr/>
        </p:nvSpPr>
        <p:spPr bwMode="auto">
          <a:xfrm>
            <a:off x="1195458" y="2736955"/>
            <a:ext cx="3642793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lvl="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err="1">
                <a:latin typeface="Cambria" panose="02040503050406030204" pitchFamily="18" charset="0"/>
              </a:rPr>
              <a:t>Mục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tiêu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doanh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thu</a:t>
            </a:r>
            <a:r>
              <a:rPr lang="en-US" sz="2200" dirty="0">
                <a:latin typeface="Cambria" panose="02040503050406030204" pitchFamily="18" charset="0"/>
              </a:rPr>
              <a:t>: </a:t>
            </a:r>
            <a:r>
              <a:rPr lang="en-US" sz="2200" dirty="0" err="1">
                <a:latin typeface="Cambria" panose="02040503050406030204" pitchFamily="18" charset="0"/>
              </a:rPr>
              <a:t>doanh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thu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tăng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từ</a:t>
            </a:r>
            <a:r>
              <a:rPr lang="en-US" sz="2200" dirty="0">
                <a:latin typeface="Cambria" panose="02040503050406030204" pitchFamily="18" charset="0"/>
              </a:rPr>
              <a:t> 6% - 7%.</a:t>
            </a:r>
          </a:p>
          <a:p>
            <a:pPr marL="285750" lvl="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Cambria" panose="02040503050406030204" pitchFamily="18" charset="0"/>
              </a:rPr>
              <a:t>ROS </a:t>
            </a:r>
            <a:r>
              <a:rPr lang="en-US" sz="2200" dirty="0" err="1">
                <a:latin typeface="Cambria" panose="02040503050406030204" pitchFamily="18" charset="0"/>
              </a:rPr>
              <a:t>kỳ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vọng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đạt</a:t>
            </a:r>
            <a:r>
              <a:rPr lang="en-US" sz="2200" dirty="0">
                <a:latin typeface="Cambria" panose="02040503050406030204" pitchFamily="18" charset="0"/>
              </a:rPr>
              <a:t>: </a:t>
            </a:r>
            <a:r>
              <a:rPr lang="en-US" sz="2200" dirty="0" err="1">
                <a:latin typeface="Cambria" panose="02040503050406030204" pitchFamily="18" charset="0"/>
              </a:rPr>
              <a:t>khoảng</a:t>
            </a:r>
            <a:r>
              <a:rPr lang="en-US" sz="2200" dirty="0">
                <a:latin typeface="Cambria" panose="02040503050406030204" pitchFamily="18" charset="0"/>
              </a:rPr>
              <a:t> 5%.</a:t>
            </a:r>
          </a:p>
          <a:p>
            <a:pPr marL="285750" lvl="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 err="1">
                <a:latin typeface="Cambria" panose="02040503050406030204" pitchFamily="18" charset="0"/>
              </a:rPr>
              <a:t>Thời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gian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thực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hiện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biện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pháp</a:t>
            </a:r>
            <a:r>
              <a:rPr lang="en-US" sz="2200" dirty="0">
                <a:latin typeface="Cambria" panose="02040503050406030204" pitchFamily="18" charset="0"/>
              </a:rPr>
              <a:t>: </a:t>
            </a:r>
            <a:r>
              <a:rPr lang="en-US" sz="2200" dirty="0" err="1" smtClean="0">
                <a:latin typeface="Cambria" panose="02040503050406030204" pitchFamily="18" charset="0"/>
              </a:rPr>
              <a:t>từ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tháng</a:t>
            </a:r>
            <a:r>
              <a:rPr lang="en-US" sz="2200" dirty="0">
                <a:latin typeface="Cambria" panose="02040503050406030204" pitchFamily="18" charset="0"/>
              </a:rPr>
              <a:t> 7 (</a:t>
            </a:r>
            <a:r>
              <a:rPr lang="en-US" sz="2200" dirty="0" err="1">
                <a:latin typeface="Cambria" panose="02040503050406030204" pitchFamily="18" charset="0"/>
              </a:rPr>
              <a:t>thực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hiện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trong</a:t>
            </a:r>
            <a:r>
              <a:rPr lang="en-US" sz="2200" dirty="0">
                <a:latin typeface="Cambria" panose="02040503050406030204" pitchFamily="18" charset="0"/>
              </a:rPr>
              <a:t> 12 </a:t>
            </a:r>
            <a:r>
              <a:rPr lang="en-US" sz="2200" dirty="0" err="1">
                <a:latin typeface="Cambria" panose="02040503050406030204" pitchFamily="18" charset="0"/>
              </a:rPr>
              <a:t>tháng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cho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năm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biện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pháp</a:t>
            </a:r>
            <a:r>
              <a:rPr lang="en-US" sz="2200" dirty="0" smtClean="0">
                <a:latin typeface="Cambria" panose="02040503050406030204" pitchFamily="18" charset="0"/>
              </a:rPr>
              <a:t>)</a:t>
            </a:r>
            <a:endParaRPr lang="en-US" sz="2200" dirty="0">
              <a:latin typeface="Cambria" panose="02040503050406030204" pitchFamily="18" charset="0"/>
            </a:endParaRPr>
          </a:p>
        </p:txBody>
      </p:sp>
      <p:sp>
        <p:nvSpPr>
          <p:cNvPr id="16" name="Rectangle 82"/>
          <p:cNvSpPr>
            <a:spLocks noChangeArrowheads="1"/>
          </p:cNvSpPr>
          <p:nvPr/>
        </p:nvSpPr>
        <p:spPr bwMode="auto">
          <a:xfrm>
            <a:off x="7269652" y="2574679"/>
            <a:ext cx="3642793" cy="412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Cambria" panose="02040503050406030204" pitchFamily="18" charset="0"/>
              </a:rPr>
              <a:t>Doanh</a:t>
            </a:r>
            <a:r>
              <a:rPr lang="en-US" sz="1900" dirty="0" smtClean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thu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năm</a:t>
            </a:r>
            <a:r>
              <a:rPr lang="en-US" sz="1900" dirty="0">
                <a:latin typeface="Cambria" panose="02040503050406030204" pitchFamily="18" charset="0"/>
              </a:rPr>
              <a:t> 2015 </a:t>
            </a:r>
            <a:r>
              <a:rPr lang="en-US" sz="1900" dirty="0" err="1">
                <a:latin typeface="Cambria" panose="02040503050406030204" pitchFamily="18" charset="0"/>
              </a:rPr>
              <a:t>đạt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gần</a:t>
            </a:r>
            <a:r>
              <a:rPr lang="en-US" sz="1900" dirty="0">
                <a:latin typeface="Cambria" panose="02040503050406030204" pitchFamily="18" charset="0"/>
              </a:rPr>
              <a:t> 880,4 </a:t>
            </a:r>
            <a:r>
              <a:rPr lang="en-US" sz="1900" dirty="0" err="1">
                <a:latin typeface="Cambria" panose="02040503050406030204" pitchFamily="18" charset="0"/>
              </a:rPr>
              <a:t>tỷ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đồng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và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hơn</a:t>
            </a:r>
            <a:r>
              <a:rPr lang="en-US" sz="1900" dirty="0">
                <a:latin typeface="Cambria" panose="02040503050406030204" pitchFamily="18" charset="0"/>
              </a:rPr>
              <a:t> 1000 </a:t>
            </a:r>
            <a:r>
              <a:rPr lang="en-US" sz="1900" dirty="0" err="1">
                <a:latin typeface="Cambria" panose="02040503050406030204" pitchFamily="18" charset="0"/>
              </a:rPr>
              <a:t>tỷ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đồng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vào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năm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smtClean="0">
                <a:latin typeface="Cambria" panose="02040503050406030204" pitchFamily="18" charset="0"/>
              </a:rPr>
              <a:t>2016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Cambria" panose="02040503050406030204" pitchFamily="18" charset="0"/>
              </a:rPr>
              <a:t>Năm</a:t>
            </a:r>
            <a:r>
              <a:rPr lang="en-US" sz="1900" dirty="0" smtClean="0">
                <a:latin typeface="Cambria" panose="02040503050406030204" pitchFamily="18" charset="0"/>
              </a:rPr>
              <a:t> </a:t>
            </a:r>
            <a:r>
              <a:rPr lang="en-US" sz="1900" dirty="0">
                <a:latin typeface="Cambria" panose="02040503050406030204" pitchFamily="18" charset="0"/>
              </a:rPr>
              <a:t>2014 </a:t>
            </a:r>
            <a:r>
              <a:rPr lang="en-US" sz="1900" dirty="0" err="1">
                <a:latin typeface="Cambria" panose="02040503050406030204" pitchFamily="18" charset="0"/>
              </a:rPr>
              <a:t>Công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ty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đã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đầu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tư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gần</a:t>
            </a:r>
            <a:r>
              <a:rPr lang="en-US" sz="1900" dirty="0">
                <a:latin typeface="Cambria" panose="02040503050406030204" pitchFamily="18" charset="0"/>
              </a:rPr>
              <a:t> 3,8 </a:t>
            </a:r>
            <a:r>
              <a:rPr lang="en-US" sz="1900" dirty="0" err="1">
                <a:latin typeface="Cambria" panose="02040503050406030204" pitchFamily="18" charset="0"/>
              </a:rPr>
              <a:t>tỷ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đồng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cho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dự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án</a:t>
            </a:r>
            <a:r>
              <a:rPr lang="en-US" sz="1900" dirty="0">
                <a:latin typeface="Cambria" panose="02040503050406030204" pitchFamily="18" charset="0"/>
              </a:rPr>
              <a:t> CMTS </a:t>
            </a:r>
            <a:r>
              <a:rPr lang="en-US" sz="1900" dirty="0" err="1" smtClean="0">
                <a:latin typeface="Cambria" panose="02040503050406030204" pitchFamily="18" charset="0"/>
              </a:rPr>
              <a:t>và</a:t>
            </a:r>
            <a:r>
              <a:rPr lang="en-US" sz="1900" dirty="0" smtClean="0">
                <a:latin typeface="Cambria" panose="02040503050406030204" pitchFamily="18" charset="0"/>
              </a:rPr>
              <a:t> </a:t>
            </a:r>
            <a:r>
              <a:rPr lang="en-US" sz="1900" dirty="0">
                <a:latin typeface="Cambria" panose="02040503050406030204" pitchFamily="18" charset="0"/>
              </a:rPr>
              <a:t>11,6 </a:t>
            </a:r>
            <a:r>
              <a:rPr lang="en-US" sz="1900" dirty="0" err="1">
                <a:latin typeface="Cambria" panose="02040503050406030204" pitchFamily="18" charset="0"/>
              </a:rPr>
              <a:t>tỷ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đồng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 smtClean="0">
                <a:latin typeface="Cambria" panose="02040503050406030204" pitchFamily="18" charset="0"/>
              </a:rPr>
              <a:t>cho</a:t>
            </a:r>
            <a:r>
              <a:rPr lang="en-US" sz="1900" dirty="0" smtClean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hệ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thống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smtClean="0">
                <a:latin typeface="Cambria" panose="02040503050406030204" pitchFamily="18" charset="0"/>
              </a:rPr>
              <a:t>CMTS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Cambria" panose="02040503050406030204" pitchFamily="18" charset="0"/>
              </a:rPr>
              <a:t>Kết</a:t>
            </a:r>
            <a:r>
              <a:rPr lang="en-US" sz="1900" dirty="0" smtClean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quả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khảo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sát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khách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hàng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về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mức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độ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đồng</a:t>
            </a:r>
            <a:r>
              <a:rPr lang="en-US" sz="1900" dirty="0">
                <a:latin typeface="Cambria" panose="02040503050406030204" pitchFamily="18" charset="0"/>
              </a:rPr>
              <a:t> ý </a:t>
            </a:r>
            <a:r>
              <a:rPr lang="en-US" sz="1900" dirty="0" err="1">
                <a:latin typeface="Cambria" panose="02040503050406030204" pitchFamily="18" charset="0"/>
              </a:rPr>
              <a:t>sẵn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sàng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sử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dụng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gói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cước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mới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của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Công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ty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đạt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số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điểm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trung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bình</a:t>
            </a:r>
            <a:r>
              <a:rPr lang="en-US" sz="1900" dirty="0">
                <a:latin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</a:rPr>
              <a:t>từ</a:t>
            </a:r>
            <a:r>
              <a:rPr lang="en-US" sz="1900" dirty="0">
                <a:latin typeface="Cambria" panose="02040503050406030204" pitchFamily="18" charset="0"/>
              </a:rPr>
              <a:t> 3,72 – 3,88 </a:t>
            </a:r>
            <a:r>
              <a:rPr lang="en-US" sz="1900" dirty="0" err="1">
                <a:latin typeface="Cambria" panose="02040503050406030204" pitchFamily="18" charset="0"/>
              </a:rPr>
              <a:t>điểm</a:t>
            </a:r>
            <a:r>
              <a:rPr lang="en-US" sz="1900" dirty="0">
                <a:latin typeface="Cambria" panose="02040503050406030204" pitchFamily="18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latin typeface="Cambria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69171" y="1940988"/>
            <a:ext cx="2459664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MỤC TIÊU</a:t>
            </a:r>
            <a:endParaRPr lang="en-US" sz="22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18963" y="1926922"/>
            <a:ext cx="2459664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CĂN CỨ</a:t>
            </a:r>
            <a:endParaRPr 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134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30"/>
    </mc:Choice>
    <mc:Fallback>
      <p:transition spd="slow" advTm="41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4966" y="175226"/>
            <a:ext cx="975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r>
              <a:rPr lang="en-US" sz="2800" b="1" i="1" dirty="0" smtClean="0">
                <a:latin typeface="Cambria" panose="02040503050406030204" pitchFamily="18" charset="0"/>
              </a:rPr>
              <a:t> 1: Tung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ra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thị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trường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gói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cước</a:t>
            </a:r>
            <a:r>
              <a:rPr lang="en-US" sz="2800" b="1" i="1" dirty="0" smtClean="0">
                <a:latin typeface="Cambria" panose="02040503050406030204" pitchFamily="18" charset="0"/>
              </a:rPr>
              <a:t> Internet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mới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</a:p>
          <a:p>
            <a:pPr marL="2687638"/>
            <a:r>
              <a:rPr lang="en-US" sz="2800" b="1" i="1" dirty="0" err="1" smtClean="0">
                <a:latin typeface="Cambria" panose="02040503050406030204" pitchFamily="18" charset="0"/>
              </a:rPr>
              <a:t>nhằm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thu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và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khả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năng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sinh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lời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" y="2474257"/>
            <a:ext cx="3796553" cy="3119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71" y="2605365"/>
            <a:ext cx="28575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18" y="2526935"/>
            <a:ext cx="2088928" cy="3067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12" y="2526935"/>
            <a:ext cx="2102375" cy="31816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6525" y="1573307"/>
            <a:ext cx="3850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rgbClr val="1409F7"/>
                </a:solidFill>
                <a:latin typeface="Cambria" panose="02040503050406030204" pitchFamily="18" charset="0"/>
              </a:rPr>
              <a:t>NỘI DUNG BIỆN PHÁP</a:t>
            </a:r>
            <a:endParaRPr lang="en-US" sz="2600" b="1" dirty="0">
              <a:solidFill>
                <a:srgbClr val="1409F7"/>
              </a:solidFill>
              <a:latin typeface="Cambria" panose="020405030504060302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960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3"/>
    </mc:Choice>
    <mc:Fallback>
      <p:transition spd="slow" advTm="10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4966" y="175226"/>
            <a:ext cx="975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r>
              <a:rPr lang="en-US" sz="2800" b="1" i="1" dirty="0" smtClean="0">
                <a:latin typeface="Cambria" panose="02040503050406030204" pitchFamily="18" charset="0"/>
              </a:rPr>
              <a:t> 1: Tung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ra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thị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trường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gói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cước</a:t>
            </a:r>
            <a:r>
              <a:rPr lang="en-US" sz="2800" b="1" i="1" dirty="0" smtClean="0">
                <a:latin typeface="Cambria" panose="02040503050406030204" pitchFamily="18" charset="0"/>
              </a:rPr>
              <a:t> Internet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mới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</a:p>
          <a:p>
            <a:pPr marL="2687638"/>
            <a:r>
              <a:rPr lang="en-US" sz="2800" b="1" i="1" dirty="0" err="1" smtClean="0">
                <a:latin typeface="Cambria" panose="02040503050406030204" pitchFamily="18" charset="0"/>
              </a:rPr>
              <a:t>nhằm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thu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và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khả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năng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sinh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lời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521" y="1438838"/>
            <a:ext cx="7098353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Cambria" panose="02040503050406030204" pitchFamily="18" charset="0"/>
              </a:rPr>
              <a:t>Số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thuê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bao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tăng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thêm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mỗi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tháng</a:t>
            </a:r>
            <a:r>
              <a:rPr lang="en-US" dirty="0" smtClean="0">
                <a:latin typeface="Cambria" panose="02040503050406030204" pitchFamily="18" charset="0"/>
              </a:rPr>
              <a:t>: 2.406 </a:t>
            </a:r>
            <a:r>
              <a:rPr lang="en-US" dirty="0" err="1" smtClean="0">
                <a:latin typeface="Cambria" panose="02040503050406030204" pitchFamily="18" charset="0"/>
              </a:rPr>
              <a:t>thuê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bao</a:t>
            </a:r>
            <a:endParaRPr lang="en-US" dirty="0" smtClean="0">
              <a:latin typeface="Cambria" panose="020405030504060302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Cambria" panose="02040503050406030204" pitchFamily="18" charset="0"/>
              </a:rPr>
              <a:t>Tổng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số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thuê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bao</a:t>
            </a:r>
            <a:r>
              <a:rPr lang="en-US" dirty="0" smtClean="0">
                <a:latin typeface="Cambria" panose="02040503050406030204" pitchFamily="18" charset="0"/>
              </a:rPr>
              <a:t> 2 </a:t>
            </a:r>
            <a:r>
              <a:rPr lang="en-US" dirty="0" err="1" smtClean="0">
                <a:latin typeface="Cambria" panose="02040503050406030204" pitchFamily="18" charset="0"/>
              </a:rPr>
              <a:t>gói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cước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mới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chiếm</a:t>
            </a:r>
            <a:r>
              <a:rPr lang="en-US" dirty="0" smtClean="0">
                <a:latin typeface="Cambria" panose="02040503050406030204" pitchFamily="18" charset="0"/>
              </a:rPr>
              <a:t> 30%: 722 </a:t>
            </a:r>
            <a:r>
              <a:rPr lang="en-US" dirty="0" err="1" smtClean="0">
                <a:latin typeface="Cambria" panose="02040503050406030204" pitchFamily="18" charset="0"/>
              </a:rPr>
              <a:t>thuê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bao</a:t>
            </a:r>
            <a:endParaRPr lang="en-US" dirty="0" smtClean="0">
              <a:latin typeface="Cambria" panose="020405030504060302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Cambria" panose="02040503050406030204" pitchFamily="18" charset="0"/>
              </a:rPr>
              <a:t>Tổng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số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thuê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bao</a:t>
            </a:r>
            <a:r>
              <a:rPr lang="en-US" dirty="0" smtClean="0">
                <a:latin typeface="Cambria" panose="02040503050406030204" pitchFamily="18" charset="0"/>
              </a:rPr>
              <a:t> 2 </a:t>
            </a:r>
            <a:r>
              <a:rPr lang="en-US" dirty="0" err="1" smtClean="0">
                <a:latin typeface="Cambria" panose="02040503050406030204" pitchFamily="18" charset="0"/>
              </a:rPr>
              <a:t>gói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mới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sau</a:t>
            </a:r>
            <a:r>
              <a:rPr lang="en-US" dirty="0" smtClean="0">
                <a:latin typeface="Cambria" panose="02040503050406030204" pitchFamily="18" charset="0"/>
              </a:rPr>
              <a:t> 12 </a:t>
            </a:r>
            <a:r>
              <a:rPr lang="en-US" dirty="0" err="1" smtClean="0">
                <a:latin typeface="Cambria" panose="02040503050406030204" pitchFamily="18" charset="0"/>
              </a:rPr>
              <a:t>tháng</a:t>
            </a:r>
            <a:r>
              <a:rPr lang="en-US" dirty="0" smtClean="0">
                <a:latin typeface="Cambria" panose="02040503050406030204" pitchFamily="18" charset="0"/>
              </a:rPr>
              <a:t>: 722 x 12 = 8.662 </a:t>
            </a:r>
            <a:r>
              <a:rPr lang="en-US" dirty="0" err="1" smtClean="0">
                <a:latin typeface="Cambria" panose="02040503050406030204" pitchFamily="18" charset="0"/>
              </a:rPr>
              <a:t>thuê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bao</a:t>
            </a:r>
            <a:endParaRPr lang="en-US" dirty="0" smtClean="0">
              <a:latin typeface="Cambria" panose="020405030504060302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Cambria" panose="02040503050406030204" pitchFamily="18" charset="0"/>
              </a:rPr>
              <a:t>Số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thuê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bao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tăng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thêm</a:t>
            </a:r>
            <a:r>
              <a:rPr lang="en-US" dirty="0" smtClean="0">
                <a:latin typeface="Cambria" panose="02040503050406030204" pitchFamily="18" charset="0"/>
              </a:rPr>
              <a:t> do </a:t>
            </a:r>
            <a:r>
              <a:rPr lang="en-US" dirty="0" err="1" smtClean="0">
                <a:latin typeface="Cambria" panose="02040503050406030204" pitchFamily="18" charset="0"/>
              </a:rPr>
              <a:t>biện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pháp</a:t>
            </a:r>
            <a:r>
              <a:rPr lang="en-US" dirty="0" smtClean="0">
                <a:latin typeface="Cambria" panose="02040503050406030204" pitchFamily="18" charset="0"/>
              </a:rPr>
              <a:t> 1 </a:t>
            </a:r>
            <a:r>
              <a:rPr lang="en-US" dirty="0" err="1" smtClean="0">
                <a:latin typeface="Cambria" panose="02040503050406030204" pitchFamily="18" charset="0"/>
              </a:rPr>
              <a:t>bằng</a:t>
            </a:r>
            <a:r>
              <a:rPr lang="en-US" dirty="0" smtClean="0">
                <a:latin typeface="Cambria" panose="02040503050406030204" pitchFamily="18" charset="0"/>
              </a:rPr>
              <a:t> 70%: 6.063 </a:t>
            </a:r>
            <a:r>
              <a:rPr lang="en-US" dirty="0" err="1" smtClean="0">
                <a:latin typeface="Cambria" panose="02040503050406030204" pitchFamily="18" charset="0"/>
              </a:rPr>
              <a:t>thuê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bao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endParaRPr lang="en-US" dirty="0">
              <a:latin typeface="Cambria" panose="020405030504060302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32967" y="3070477"/>
          <a:ext cx="9049865" cy="2834640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812481"/>
                <a:gridCol w="1484691"/>
                <a:gridCol w="1398631"/>
                <a:gridCol w="1960486"/>
                <a:gridCol w="2393576"/>
              </a:tblGrid>
              <a:tr h="548640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Tên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gói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cước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Đơn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giá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Số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thuê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bao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Tiền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cước</a:t>
                      </a:r>
                      <a:r>
                        <a:rPr lang="en-US" sz="1800" dirty="0">
                          <a:effectLst/>
                        </a:rPr>
                        <a:t>/</a:t>
                      </a:r>
                      <a:r>
                        <a:rPr lang="en-US" sz="1800" dirty="0" err="1">
                          <a:effectLst/>
                        </a:rPr>
                        <a:t>năm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Doanh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thu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 = 1 x 12 </a:t>
                      </a:r>
                      <a:r>
                        <a:rPr lang="en-US" sz="1800" dirty="0" err="1">
                          <a:effectLst/>
                        </a:rPr>
                        <a:t>tháng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 = 2 x 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Home 5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200.000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4.331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2.400.000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10.393.920.000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Home 6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220.000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1.732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2.640.000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4.573.324.800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Tổng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doanh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thu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14.967.244.800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Doanh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thu</a:t>
                      </a:r>
                      <a:r>
                        <a:rPr lang="en-US" sz="1800" dirty="0">
                          <a:effectLst/>
                        </a:rPr>
                        <a:t> IOC </a:t>
                      </a:r>
                      <a:r>
                        <a:rPr lang="en-US" sz="1800" dirty="0" err="1">
                          <a:effectLst/>
                        </a:rPr>
                        <a:t>tăng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thêm</a:t>
                      </a:r>
                      <a:r>
                        <a:rPr lang="en-US" sz="1800" dirty="0">
                          <a:effectLst/>
                        </a:rPr>
                        <a:t> so </a:t>
                      </a:r>
                      <a:r>
                        <a:rPr lang="en-US" sz="1800" dirty="0" err="1">
                          <a:effectLst/>
                        </a:rPr>
                        <a:t>với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năm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hiện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tại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6,41%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939171" y="6081662"/>
            <a:ext cx="660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biện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n-US" sz="2000" b="1" i="1" dirty="0">
              <a:latin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57129" y="2664558"/>
            <a:ext cx="1860177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606118" y="5204012"/>
            <a:ext cx="37651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0596284" y="5190565"/>
            <a:ext cx="430304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14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50"/>
    </mc:Choice>
    <mc:Fallback>
      <p:transition spd="slow" advTm="21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4966" y="94544"/>
            <a:ext cx="975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r>
              <a:rPr lang="en-US" sz="2800" b="1" i="1" dirty="0" smtClean="0">
                <a:latin typeface="Cambria" panose="02040503050406030204" pitchFamily="18" charset="0"/>
              </a:rPr>
              <a:t> 1: Tung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ra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thị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trường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gói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cước</a:t>
            </a:r>
            <a:r>
              <a:rPr lang="en-US" sz="2800" b="1" i="1" dirty="0" smtClean="0">
                <a:latin typeface="Cambria" panose="02040503050406030204" pitchFamily="18" charset="0"/>
              </a:rPr>
              <a:t> Internet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mới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</a:p>
          <a:p>
            <a:pPr marL="2687638"/>
            <a:r>
              <a:rPr lang="en-US" sz="2800" b="1" i="1" dirty="0" err="1" smtClean="0">
                <a:latin typeface="Cambria" panose="02040503050406030204" pitchFamily="18" charset="0"/>
              </a:rPr>
              <a:t>nhằm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thu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và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khả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năng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sinh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lời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303058" y="1176761"/>
          <a:ext cx="7732055" cy="5365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7840"/>
                <a:gridCol w="1088614"/>
                <a:gridCol w="1288249"/>
                <a:gridCol w="1288249"/>
                <a:gridCol w="1289103"/>
              </a:tblGrid>
              <a:tr h="5759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Chi </a:t>
                      </a: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</a:rPr>
                        <a:t>phí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Đơn vị tính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Số lượng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Đơn giá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(đồng)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Thành tiền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(đồng)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Phiếu đăng ký hợp đồng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</a:rPr>
                        <a:t>Tờ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17.323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310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5.370.192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Telesales/Telemarketing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-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-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-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63.910.000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</a:rPr>
                        <a:t>Cước</a:t>
                      </a: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 IP Phone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</a:rPr>
                        <a:t>Đồng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-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-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12.400.000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Sim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</a:rPr>
                        <a:t>Cái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220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48.000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10.560.000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Thẻ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Cái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910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45.000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40.950.000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Nhân viên thị trường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-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-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-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106.000.000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144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Tờ rơi màu loại 15x22cm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Tờ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81.200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270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21.924.000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Decal dán loại 15x22 cm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</a:rPr>
                        <a:t>Cái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7.600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2.900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22.040.000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Decal dán loại 20x30 cm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</a:rPr>
                        <a:t>Cái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440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4.800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2.112.000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Deccal dán loại 4x6 cm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Cái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16.560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400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6.624.000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Bạt treo loại 20x30 cm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Cái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20.500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2.600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53.300.000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82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Tổng chi phí marketing 1 tháng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-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 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mbria" panose="02040503050406030204" pitchFamily="18" charset="0"/>
                        </a:rPr>
                        <a:t> </a:t>
                      </a:r>
                      <a:endParaRPr lang="en-US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</a:rPr>
                        <a:t>175.280.192</a:t>
                      </a:r>
                      <a:endParaRPr lang="en-US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-4482" y="1612009"/>
            <a:ext cx="4320987" cy="881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 Marketing 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175,3 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12 </a:t>
            </a:r>
            <a:endParaRPr lang="en-US" dirty="0" smtClean="0">
              <a:solidFill>
                <a:srgbClr val="000000"/>
              </a:solidFill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82775">
              <a:lnSpc>
                <a:spcPct val="115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2.103,3 (</a:t>
            </a:r>
            <a:r>
              <a:rPr lang="en-US" dirty="0" err="1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3066" y="3468097"/>
            <a:ext cx="3086421" cy="881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dirty="0" err="1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 err="1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aseline="-25000" dirty="0" err="1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150 x 4 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350.000</a:t>
            </a:r>
          </a:p>
          <a:p>
            <a:pPr indent="806450" algn="ctr">
              <a:lnSpc>
                <a:spcPct val="115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210 (</a:t>
            </a:r>
            <a:r>
              <a:rPr lang="en-US" dirty="0" err="1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2715" y="4857548"/>
            <a:ext cx="3070411" cy="90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 = 2.103,3 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210 </a:t>
            </a:r>
          </a:p>
          <a:p>
            <a:pPr indent="860425">
              <a:lnSpc>
                <a:spcPct val="115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US" sz="14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1801" y="5348087"/>
            <a:ext cx="2172390" cy="3837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2.313,3 (</a:t>
            </a:r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843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52"/>
    </mc:Choice>
    <mc:Fallback>
      <p:transition spd="slow" advTm="24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1519" y="67650"/>
            <a:ext cx="975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r>
              <a:rPr lang="en-US" sz="2800" b="1" i="1" dirty="0" smtClean="0">
                <a:latin typeface="Cambria" panose="02040503050406030204" pitchFamily="18" charset="0"/>
              </a:rPr>
              <a:t> 1: Tung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ra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thị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trường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gói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cước</a:t>
            </a:r>
            <a:r>
              <a:rPr lang="en-US" sz="2800" b="1" i="1" dirty="0" smtClean="0">
                <a:latin typeface="Cambria" panose="02040503050406030204" pitchFamily="18" charset="0"/>
              </a:rPr>
              <a:t> Internet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mới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</a:p>
          <a:p>
            <a:pPr marL="2687638"/>
            <a:r>
              <a:rPr lang="en-US" sz="2800" b="1" i="1" dirty="0" err="1" smtClean="0">
                <a:latin typeface="Cambria" panose="02040503050406030204" pitchFamily="18" charset="0"/>
              </a:rPr>
              <a:t>nhằm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thu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và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khả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năng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sinh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lời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89211" y="1460025"/>
          <a:ext cx="9950826" cy="4679696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794622"/>
                <a:gridCol w="2399666"/>
                <a:gridCol w="1765323"/>
                <a:gridCol w="1717917"/>
                <a:gridCol w="1636649"/>
                <a:gridCol w="1636649"/>
              </a:tblGrid>
              <a:tr h="53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STT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Biện pháp 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Cách tính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Năm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hiện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tại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Năm biện pháp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Thay đổi do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biện pháp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Doanh thu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696.686.459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711.653.704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14.967.245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Giá vốn hàng bán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 = 1 x </a:t>
                      </a:r>
                      <a:r>
                        <a:rPr lang="en-US" sz="1800" dirty="0" smtClean="0">
                          <a:effectLst/>
                        </a:rPr>
                        <a:t>63,3</a:t>
                      </a:r>
                      <a:r>
                        <a:rPr lang="en-US" sz="1800" dirty="0">
                          <a:effectLst/>
                        </a:rPr>
                        <a:t>%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475.845.360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485.319.809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9.474.449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3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Lợi nhuận gộp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 = 1 - 2 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220.841.099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226.333.895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5.492.796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4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Doanh thu từ HĐTC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1.027.004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1.027.004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5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Lợi nhuận thuần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 = 3 + 4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221.868.103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227.360.899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5.492.796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6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Thu nhập khác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273.735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273.735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7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Tổng chi phí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190.924.801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193.238.163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2.313.362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Lợi nhuận trước thuế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 = 5 + 6 - 7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31.217.037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34.396.471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3.179.434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9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Thuế (20%)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 = 8 x 20%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635.887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635.887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10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Lợi nhuận sau thuế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 = 8 – 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31.217.037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33.760.584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2.543.547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11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ROS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 = 10/1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4,48%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4,74%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0,26%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728760" y="1119699"/>
            <a:ext cx="2345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1000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61687" y="6135452"/>
            <a:ext cx="57320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biện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n-US" sz="2000" b="1" i="1" dirty="0">
              <a:latin typeface="Cambria" panose="020405030504060302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579224" y="5755341"/>
            <a:ext cx="887506" cy="4572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186768" y="5755341"/>
            <a:ext cx="887506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180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7"/>
    </mc:Choice>
    <mc:Fallback>
      <p:transition spd="slow" advTm="11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1519" y="67650"/>
            <a:ext cx="975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r>
              <a:rPr lang="en-US" sz="2800" b="1" i="1" dirty="0" smtClean="0">
                <a:latin typeface="Cambria" panose="02040503050406030204" pitchFamily="18" charset="0"/>
              </a:rPr>
              <a:t> 2: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Thiết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kế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chương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trình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truyền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thông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nhằm</a:t>
            </a:r>
            <a:endParaRPr lang="en-US" sz="2800" b="1" i="1" dirty="0">
              <a:latin typeface="Cambria" panose="02040503050406030204" pitchFamily="18" charset="0"/>
            </a:endParaRPr>
          </a:p>
          <a:p>
            <a:pPr indent="2689225"/>
            <a:r>
              <a:rPr lang="en-US" sz="2800" b="1" i="1" dirty="0" err="1" smtClean="0">
                <a:latin typeface="Cambria" panose="02040503050406030204" pitchFamily="18" charset="0"/>
              </a:rPr>
              <a:t>tăng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thu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và</a:t>
            </a:r>
            <a:r>
              <a:rPr lang="en-US" sz="2800" b="1" i="1" dirty="0" smtClean="0">
                <a:latin typeface="Cambria" panose="02040503050406030204" pitchFamily="18" charset="0"/>
              </a:rPr>
              <a:t> ROS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1106609" y="1528224"/>
            <a:ext cx="3855549" cy="4971048"/>
            <a:chOff x="457200" y="1239996"/>
            <a:chExt cx="2177144" cy="2804886"/>
          </a:xfrm>
        </p:grpSpPr>
        <p:sp>
          <p:nvSpPr>
            <p:cNvPr id="6" name="Rectangle 5"/>
            <p:cNvSpPr/>
            <p:nvPr/>
          </p:nvSpPr>
          <p:spPr>
            <a:xfrm>
              <a:off x="457200" y="1239996"/>
              <a:ext cx="2177144" cy="2804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6316" y="1293865"/>
              <a:ext cx="2018913" cy="2694698"/>
            </a:xfrm>
            <a:prstGeom prst="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6"/>
          <p:cNvGrpSpPr>
            <a:grpSpLocks/>
          </p:cNvGrpSpPr>
          <p:nvPr/>
        </p:nvGrpSpPr>
        <p:grpSpPr bwMode="auto">
          <a:xfrm flipV="1">
            <a:off x="979609" y="1546512"/>
            <a:ext cx="3435227" cy="1008965"/>
            <a:chOff x="4763053" y="2429435"/>
            <a:chExt cx="2840865" cy="833718"/>
          </a:xfrm>
          <a:solidFill>
            <a:srgbClr val="FF6600"/>
          </a:solidFill>
        </p:grpSpPr>
        <p:sp>
          <p:nvSpPr>
            <p:cNvPr id="9" name="Freeform 8"/>
            <p:cNvSpPr/>
            <p:nvPr/>
          </p:nvSpPr>
          <p:spPr bwMode="gray">
            <a:xfrm>
              <a:off x="4770794" y="2429435"/>
              <a:ext cx="2833124" cy="768967"/>
            </a:xfrm>
            <a:custGeom>
              <a:avLst/>
              <a:gdLst>
                <a:gd name="connsiteX0" fmla="*/ 0 w 1205789"/>
                <a:gd name="connsiteY0" fmla="*/ 0 h 404774"/>
                <a:gd name="connsiteX1" fmla="*/ 1003402 w 1205789"/>
                <a:gd name="connsiteY1" fmla="*/ 0 h 404774"/>
                <a:gd name="connsiteX2" fmla="*/ 1205789 w 1205789"/>
                <a:gd name="connsiteY2" fmla="*/ 202387 h 404774"/>
                <a:gd name="connsiteX3" fmla="*/ 1003402 w 1205789"/>
                <a:gd name="connsiteY3" fmla="*/ 404774 h 404774"/>
                <a:gd name="connsiteX4" fmla="*/ 0 w 1205789"/>
                <a:gd name="connsiteY4" fmla="*/ 404774 h 404774"/>
                <a:gd name="connsiteX5" fmla="*/ 0 w 1205789"/>
                <a:gd name="connsiteY5" fmla="*/ 0 h 404774"/>
                <a:gd name="connsiteX0" fmla="*/ 7314 w 1213103"/>
                <a:gd name="connsiteY0" fmla="*/ 0 h 404774"/>
                <a:gd name="connsiteX1" fmla="*/ 1010716 w 1213103"/>
                <a:gd name="connsiteY1" fmla="*/ 0 h 404774"/>
                <a:gd name="connsiteX2" fmla="*/ 1213103 w 1213103"/>
                <a:gd name="connsiteY2" fmla="*/ 202387 h 404774"/>
                <a:gd name="connsiteX3" fmla="*/ 1010716 w 1213103"/>
                <a:gd name="connsiteY3" fmla="*/ 404774 h 404774"/>
                <a:gd name="connsiteX4" fmla="*/ 7314 w 1213103"/>
                <a:gd name="connsiteY4" fmla="*/ 404774 h 404774"/>
                <a:gd name="connsiteX5" fmla="*/ 0 w 1213103"/>
                <a:gd name="connsiteY5" fmla="*/ 131673 h 404774"/>
                <a:gd name="connsiteX6" fmla="*/ 7314 w 1213103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0 w 1295399"/>
                <a:gd name="connsiteY5" fmla="*/ 99974 h 404774"/>
                <a:gd name="connsiteX6" fmla="*/ 89610 w 1295399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60350 w 1295399"/>
                <a:gd name="connsiteY5" fmla="*/ 299923 h 404774"/>
                <a:gd name="connsiteX6" fmla="*/ 0 w 1295399"/>
                <a:gd name="connsiteY6" fmla="*/ 99974 h 404774"/>
                <a:gd name="connsiteX7" fmla="*/ 89610 w 1295399"/>
                <a:gd name="connsiteY7" fmla="*/ 0 h 4047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2367 h 483341"/>
                <a:gd name="connsiteX1" fmla="*/ 1093012 w 1295399"/>
                <a:gd name="connsiteY1" fmla="*/ 2367 h 483341"/>
                <a:gd name="connsiteX2" fmla="*/ 1295399 w 1295399"/>
                <a:gd name="connsiteY2" fmla="*/ 204754 h 483341"/>
                <a:gd name="connsiteX3" fmla="*/ 1093012 w 1295399"/>
                <a:gd name="connsiteY3" fmla="*/ 407141 h 483341"/>
                <a:gd name="connsiteX4" fmla="*/ 89610 w 1295399"/>
                <a:gd name="connsiteY4" fmla="*/ 407141 h 483341"/>
                <a:gd name="connsiteX5" fmla="*/ 0 w 1295399"/>
                <a:gd name="connsiteY5" fmla="*/ 483341 h 483341"/>
                <a:gd name="connsiteX6" fmla="*/ 0 w 1295399"/>
                <a:gd name="connsiteY6" fmla="*/ 102341 h 483341"/>
                <a:gd name="connsiteX7" fmla="*/ 89610 w 1295399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03929 w 1309718"/>
                <a:gd name="connsiteY4" fmla="*/ 404774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94046 w 1309718"/>
                <a:gd name="connsiteY0" fmla="*/ 2367 h 483679"/>
                <a:gd name="connsiteX1" fmla="*/ 1107331 w 1309718"/>
                <a:gd name="connsiteY1" fmla="*/ 2705 h 483679"/>
                <a:gd name="connsiteX2" fmla="*/ 1309718 w 1309718"/>
                <a:gd name="connsiteY2" fmla="*/ 205092 h 483679"/>
                <a:gd name="connsiteX3" fmla="*/ 1107331 w 1309718"/>
                <a:gd name="connsiteY3" fmla="*/ 407479 h 483679"/>
                <a:gd name="connsiteX4" fmla="*/ 137051 w 1309718"/>
                <a:gd name="connsiteY4" fmla="*/ 413144 h 483679"/>
                <a:gd name="connsiteX5" fmla="*/ 14319 w 1309718"/>
                <a:gd name="connsiteY5" fmla="*/ 483679 h 483679"/>
                <a:gd name="connsiteX6" fmla="*/ 14319 w 1309718"/>
                <a:gd name="connsiteY6" fmla="*/ 102679 h 483679"/>
                <a:gd name="connsiteX7" fmla="*/ 94046 w 1309718"/>
                <a:gd name="connsiteY7" fmla="*/ 2367 h 483679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11030 h 492342"/>
                <a:gd name="connsiteX1" fmla="*/ 1107331 w 1309718"/>
                <a:gd name="connsiteY1" fmla="*/ 11368 h 492342"/>
                <a:gd name="connsiteX2" fmla="*/ 1309718 w 1309718"/>
                <a:gd name="connsiteY2" fmla="*/ 213755 h 492342"/>
                <a:gd name="connsiteX3" fmla="*/ 1107331 w 1309718"/>
                <a:gd name="connsiteY3" fmla="*/ 416142 h 492342"/>
                <a:gd name="connsiteX4" fmla="*/ 137051 w 1309718"/>
                <a:gd name="connsiteY4" fmla="*/ 421807 h 492342"/>
                <a:gd name="connsiteX5" fmla="*/ 14319 w 1309718"/>
                <a:gd name="connsiteY5" fmla="*/ 492342 h 492342"/>
                <a:gd name="connsiteX6" fmla="*/ 14319 w 1309718"/>
                <a:gd name="connsiteY6" fmla="*/ 111342 h 492342"/>
                <a:gd name="connsiteX7" fmla="*/ 94046 w 1309718"/>
                <a:gd name="connsiteY7" fmla="*/ 11030 h 49234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81513 w 1297185"/>
                <a:gd name="connsiteY0" fmla="*/ 0 h 481312"/>
                <a:gd name="connsiteX1" fmla="*/ 1094798 w 1297185"/>
                <a:gd name="connsiteY1" fmla="*/ 338 h 481312"/>
                <a:gd name="connsiteX2" fmla="*/ 1297185 w 1297185"/>
                <a:gd name="connsiteY2" fmla="*/ 202725 h 481312"/>
                <a:gd name="connsiteX3" fmla="*/ 1094798 w 1297185"/>
                <a:gd name="connsiteY3" fmla="*/ 405112 h 481312"/>
                <a:gd name="connsiteX4" fmla="*/ 124518 w 1297185"/>
                <a:gd name="connsiteY4" fmla="*/ 410777 h 481312"/>
                <a:gd name="connsiteX5" fmla="*/ 1786 w 1297185"/>
                <a:gd name="connsiteY5" fmla="*/ 481312 h 481312"/>
                <a:gd name="connsiteX6" fmla="*/ 1786 w 1297185"/>
                <a:gd name="connsiteY6" fmla="*/ 100312 h 481312"/>
                <a:gd name="connsiteX7" fmla="*/ 81513 w 1297185"/>
                <a:gd name="connsiteY7" fmla="*/ 0 h 481312"/>
                <a:gd name="connsiteX0" fmla="*/ 79727 w 1295399"/>
                <a:gd name="connsiteY0" fmla="*/ 0 h 481312"/>
                <a:gd name="connsiteX1" fmla="*/ 1093012 w 1295399"/>
                <a:gd name="connsiteY1" fmla="*/ 338 h 481312"/>
                <a:gd name="connsiteX2" fmla="*/ 1295399 w 1295399"/>
                <a:gd name="connsiteY2" fmla="*/ 202725 h 481312"/>
                <a:gd name="connsiteX3" fmla="*/ 1093012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302292"/>
                <a:gd name="connsiteY0" fmla="*/ 0 h 481312"/>
                <a:gd name="connsiteX1" fmla="*/ 1134372 w 1302292"/>
                <a:gd name="connsiteY1" fmla="*/ 1301 h 481312"/>
                <a:gd name="connsiteX2" fmla="*/ 1295399 w 1302292"/>
                <a:gd name="connsiteY2" fmla="*/ 202725 h 481312"/>
                <a:gd name="connsiteX3" fmla="*/ 1093012 w 1302292"/>
                <a:gd name="connsiteY3" fmla="*/ 405112 h 481312"/>
                <a:gd name="connsiteX4" fmla="*/ 122732 w 1302292"/>
                <a:gd name="connsiteY4" fmla="*/ 410777 h 481312"/>
                <a:gd name="connsiteX5" fmla="*/ 0 w 1302292"/>
                <a:gd name="connsiteY5" fmla="*/ 481312 h 481312"/>
                <a:gd name="connsiteX6" fmla="*/ 0 w 1302292"/>
                <a:gd name="connsiteY6" fmla="*/ 100312 h 481312"/>
                <a:gd name="connsiteX7" fmla="*/ 79727 w 1302292"/>
                <a:gd name="connsiteY7" fmla="*/ 0 h 481312"/>
                <a:gd name="connsiteX0" fmla="*/ 79727 w 1295608"/>
                <a:gd name="connsiteY0" fmla="*/ 0 h 481312"/>
                <a:gd name="connsiteX1" fmla="*/ 1134372 w 1295608"/>
                <a:gd name="connsiteY1" fmla="*/ 1301 h 481312"/>
                <a:gd name="connsiteX2" fmla="*/ 1295399 w 1295608"/>
                <a:gd name="connsiteY2" fmla="*/ 202725 h 481312"/>
                <a:gd name="connsiteX3" fmla="*/ 1133118 w 1295608"/>
                <a:gd name="connsiteY3" fmla="*/ 405112 h 481312"/>
                <a:gd name="connsiteX4" fmla="*/ 122732 w 1295608"/>
                <a:gd name="connsiteY4" fmla="*/ 410777 h 481312"/>
                <a:gd name="connsiteX5" fmla="*/ 0 w 1295608"/>
                <a:gd name="connsiteY5" fmla="*/ 481312 h 481312"/>
                <a:gd name="connsiteX6" fmla="*/ 0 w 1295608"/>
                <a:gd name="connsiteY6" fmla="*/ 100312 h 481312"/>
                <a:gd name="connsiteX7" fmla="*/ 79727 w 1295608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56305 w 1295399"/>
                <a:gd name="connsiteY1" fmla="*/ 6114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399" h="481312">
                  <a:moveTo>
                    <a:pt x="79727" y="0"/>
                  </a:moveTo>
                  <a:lnTo>
                    <a:pt x="1156305" y="6114"/>
                  </a:lnTo>
                  <a:lnTo>
                    <a:pt x="1295399" y="202725"/>
                  </a:lnTo>
                  <a:lnTo>
                    <a:pt x="1165078" y="406074"/>
                  </a:lnTo>
                  <a:lnTo>
                    <a:pt x="122732" y="410777"/>
                  </a:lnTo>
                  <a:cubicBezTo>
                    <a:pt x="78235" y="412895"/>
                    <a:pt x="11453" y="402374"/>
                    <a:pt x="0" y="481312"/>
                  </a:cubicBezTo>
                  <a:lnTo>
                    <a:pt x="0" y="100312"/>
                  </a:lnTo>
                  <a:cubicBezTo>
                    <a:pt x="721" y="14824"/>
                    <a:pt x="31644" y="5334"/>
                    <a:pt x="7972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57150" h="5715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" name="Pie 9"/>
            <p:cNvSpPr/>
            <p:nvPr/>
          </p:nvSpPr>
          <p:spPr bwMode="gray">
            <a:xfrm>
              <a:off x="4763053" y="3083859"/>
              <a:ext cx="304685" cy="179294"/>
            </a:xfrm>
            <a:prstGeom prst="pie">
              <a:avLst>
                <a:gd name="adj1" fmla="val 5429925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7300132" y="1528224"/>
            <a:ext cx="3855549" cy="4971048"/>
            <a:chOff x="457200" y="1239996"/>
            <a:chExt cx="2177144" cy="2804886"/>
          </a:xfrm>
        </p:grpSpPr>
        <p:sp>
          <p:nvSpPr>
            <p:cNvPr id="12" name="Rectangle 11"/>
            <p:cNvSpPr/>
            <p:nvPr/>
          </p:nvSpPr>
          <p:spPr>
            <a:xfrm>
              <a:off x="457200" y="1239996"/>
              <a:ext cx="2177144" cy="2804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6316" y="1293865"/>
              <a:ext cx="2018913" cy="2694698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4" name="Group 60"/>
          <p:cNvGrpSpPr>
            <a:grpSpLocks/>
          </p:cNvGrpSpPr>
          <p:nvPr/>
        </p:nvGrpSpPr>
        <p:grpSpPr bwMode="auto">
          <a:xfrm flipV="1">
            <a:off x="7187419" y="1546512"/>
            <a:ext cx="3435227" cy="1008965"/>
            <a:chOff x="4782670" y="2429435"/>
            <a:chExt cx="2840865" cy="833718"/>
          </a:xfrm>
        </p:grpSpPr>
        <p:sp>
          <p:nvSpPr>
            <p:cNvPr id="15" name="Freeform 14"/>
            <p:cNvSpPr/>
            <p:nvPr/>
          </p:nvSpPr>
          <p:spPr bwMode="gray">
            <a:xfrm>
              <a:off x="4790411" y="2429435"/>
              <a:ext cx="2833124" cy="768967"/>
            </a:xfrm>
            <a:custGeom>
              <a:avLst/>
              <a:gdLst>
                <a:gd name="connsiteX0" fmla="*/ 0 w 1205789"/>
                <a:gd name="connsiteY0" fmla="*/ 0 h 404774"/>
                <a:gd name="connsiteX1" fmla="*/ 1003402 w 1205789"/>
                <a:gd name="connsiteY1" fmla="*/ 0 h 404774"/>
                <a:gd name="connsiteX2" fmla="*/ 1205789 w 1205789"/>
                <a:gd name="connsiteY2" fmla="*/ 202387 h 404774"/>
                <a:gd name="connsiteX3" fmla="*/ 1003402 w 1205789"/>
                <a:gd name="connsiteY3" fmla="*/ 404774 h 404774"/>
                <a:gd name="connsiteX4" fmla="*/ 0 w 1205789"/>
                <a:gd name="connsiteY4" fmla="*/ 404774 h 404774"/>
                <a:gd name="connsiteX5" fmla="*/ 0 w 1205789"/>
                <a:gd name="connsiteY5" fmla="*/ 0 h 404774"/>
                <a:gd name="connsiteX0" fmla="*/ 7314 w 1213103"/>
                <a:gd name="connsiteY0" fmla="*/ 0 h 404774"/>
                <a:gd name="connsiteX1" fmla="*/ 1010716 w 1213103"/>
                <a:gd name="connsiteY1" fmla="*/ 0 h 404774"/>
                <a:gd name="connsiteX2" fmla="*/ 1213103 w 1213103"/>
                <a:gd name="connsiteY2" fmla="*/ 202387 h 404774"/>
                <a:gd name="connsiteX3" fmla="*/ 1010716 w 1213103"/>
                <a:gd name="connsiteY3" fmla="*/ 404774 h 404774"/>
                <a:gd name="connsiteX4" fmla="*/ 7314 w 1213103"/>
                <a:gd name="connsiteY4" fmla="*/ 404774 h 404774"/>
                <a:gd name="connsiteX5" fmla="*/ 0 w 1213103"/>
                <a:gd name="connsiteY5" fmla="*/ 131673 h 404774"/>
                <a:gd name="connsiteX6" fmla="*/ 7314 w 1213103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0 w 1295399"/>
                <a:gd name="connsiteY5" fmla="*/ 99974 h 404774"/>
                <a:gd name="connsiteX6" fmla="*/ 89610 w 1295399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60350 w 1295399"/>
                <a:gd name="connsiteY5" fmla="*/ 299923 h 404774"/>
                <a:gd name="connsiteX6" fmla="*/ 0 w 1295399"/>
                <a:gd name="connsiteY6" fmla="*/ 99974 h 404774"/>
                <a:gd name="connsiteX7" fmla="*/ 89610 w 1295399"/>
                <a:gd name="connsiteY7" fmla="*/ 0 h 4047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2367 h 483341"/>
                <a:gd name="connsiteX1" fmla="*/ 1093012 w 1295399"/>
                <a:gd name="connsiteY1" fmla="*/ 2367 h 483341"/>
                <a:gd name="connsiteX2" fmla="*/ 1295399 w 1295399"/>
                <a:gd name="connsiteY2" fmla="*/ 204754 h 483341"/>
                <a:gd name="connsiteX3" fmla="*/ 1093012 w 1295399"/>
                <a:gd name="connsiteY3" fmla="*/ 407141 h 483341"/>
                <a:gd name="connsiteX4" fmla="*/ 89610 w 1295399"/>
                <a:gd name="connsiteY4" fmla="*/ 407141 h 483341"/>
                <a:gd name="connsiteX5" fmla="*/ 0 w 1295399"/>
                <a:gd name="connsiteY5" fmla="*/ 483341 h 483341"/>
                <a:gd name="connsiteX6" fmla="*/ 0 w 1295399"/>
                <a:gd name="connsiteY6" fmla="*/ 102341 h 483341"/>
                <a:gd name="connsiteX7" fmla="*/ 89610 w 1295399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03929 w 1309718"/>
                <a:gd name="connsiteY4" fmla="*/ 404774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94046 w 1309718"/>
                <a:gd name="connsiteY0" fmla="*/ 2367 h 483679"/>
                <a:gd name="connsiteX1" fmla="*/ 1107331 w 1309718"/>
                <a:gd name="connsiteY1" fmla="*/ 2705 h 483679"/>
                <a:gd name="connsiteX2" fmla="*/ 1309718 w 1309718"/>
                <a:gd name="connsiteY2" fmla="*/ 205092 h 483679"/>
                <a:gd name="connsiteX3" fmla="*/ 1107331 w 1309718"/>
                <a:gd name="connsiteY3" fmla="*/ 407479 h 483679"/>
                <a:gd name="connsiteX4" fmla="*/ 137051 w 1309718"/>
                <a:gd name="connsiteY4" fmla="*/ 413144 h 483679"/>
                <a:gd name="connsiteX5" fmla="*/ 14319 w 1309718"/>
                <a:gd name="connsiteY5" fmla="*/ 483679 h 483679"/>
                <a:gd name="connsiteX6" fmla="*/ 14319 w 1309718"/>
                <a:gd name="connsiteY6" fmla="*/ 102679 h 483679"/>
                <a:gd name="connsiteX7" fmla="*/ 94046 w 1309718"/>
                <a:gd name="connsiteY7" fmla="*/ 2367 h 483679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11030 h 492342"/>
                <a:gd name="connsiteX1" fmla="*/ 1107331 w 1309718"/>
                <a:gd name="connsiteY1" fmla="*/ 11368 h 492342"/>
                <a:gd name="connsiteX2" fmla="*/ 1309718 w 1309718"/>
                <a:gd name="connsiteY2" fmla="*/ 213755 h 492342"/>
                <a:gd name="connsiteX3" fmla="*/ 1107331 w 1309718"/>
                <a:gd name="connsiteY3" fmla="*/ 416142 h 492342"/>
                <a:gd name="connsiteX4" fmla="*/ 137051 w 1309718"/>
                <a:gd name="connsiteY4" fmla="*/ 421807 h 492342"/>
                <a:gd name="connsiteX5" fmla="*/ 14319 w 1309718"/>
                <a:gd name="connsiteY5" fmla="*/ 492342 h 492342"/>
                <a:gd name="connsiteX6" fmla="*/ 14319 w 1309718"/>
                <a:gd name="connsiteY6" fmla="*/ 111342 h 492342"/>
                <a:gd name="connsiteX7" fmla="*/ 94046 w 1309718"/>
                <a:gd name="connsiteY7" fmla="*/ 11030 h 49234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81513 w 1297185"/>
                <a:gd name="connsiteY0" fmla="*/ 0 h 481312"/>
                <a:gd name="connsiteX1" fmla="*/ 1094798 w 1297185"/>
                <a:gd name="connsiteY1" fmla="*/ 338 h 481312"/>
                <a:gd name="connsiteX2" fmla="*/ 1297185 w 1297185"/>
                <a:gd name="connsiteY2" fmla="*/ 202725 h 481312"/>
                <a:gd name="connsiteX3" fmla="*/ 1094798 w 1297185"/>
                <a:gd name="connsiteY3" fmla="*/ 405112 h 481312"/>
                <a:gd name="connsiteX4" fmla="*/ 124518 w 1297185"/>
                <a:gd name="connsiteY4" fmla="*/ 410777 h 481312"/>
                <a:gd name="connsiteX5" fmla="*/ 1786 w 1297185"/>
                <a:gd name="connsiteY5" fmla="*/ 481312 h 481312"/>
                <a:gd name="connsiteX6" fmla="*/ 1786 w 1297185"/>
                <a:gd name="connsiteY6" fmla="*/ 100312 h 481312"/>
                <a:gd name="connsiteX7" fmla="*/ 81513 w 1297185"/>
                <a:gd name="connsiteY7" fmla="*/ 0 h 481312"/>
                <a:gd name="connsiteX0" fmla="*/ 79727 w 1295399"/>
                <a:gd name="connsiteY0" fmla="*/ 0 h 481312"/>
                <a:gd name="connsiteX1" fmla="*/ 1093012 w 1295399"/>
                <a:gd name="connsiteY1" fmla="*/ 338 h 481312"/>
                <a:gd name="connsiteX2" fmla="*/ 1295399 w 1295399"/>
                <a:gd name="connsiteY2" fmla="*/ 202725 h 481312"/>
                <a:gd name="connsiteX3" fmla="*/ 1093012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302292"/>
                <a:gd name="connsiteY0" fmla="*/ 0 h 481312"/>
                <a:gd name="connsiteX1" fmla="*/ 1134372 w 1302292"/>
                <a:gd name="connsiteY1" fmla="*/ 1301 h 481312"/>
                <a:gd name="connsiteX2" fmla="*/ 1295399 w 1302292"/>
                <a:gd name="connsiteY2" fmla="*/ 202725 h 481312"/>
                <a:gd name="connsiteX3" fmla="*/ 1093012 w 1302292"/>
                <a:gd name="connsiteY3" fmla="*/ 405112 h 481312"/>
                <a:gd name="connsiteX4" fmla="*/ 122732 w 1302292"/>
                <a:gd name="connsiteY4" fmla="*/ 410777 h 481312"/>
                <a:gd name="connsiteX5" fmla="*/ 0 w 1302292"/>
                <a:gd name="connsiteY5" fmla="*/ 481312 h 481312"/>
                <a:gd name="connsiteX6" fmla="*/ 0 w 1302292"/>
                <a:gd name="connsiteY6" fmla="*/ 100312 h 481312"/>
                <a:gd name="connsiteX7" fmla="*/ 79727 w 1302292"/>
                <a:gd name="connsiteY7" fmla="*/ 0 h 481312"/>
                <a:gd name="connsiteX0" fmla="*/ 79727 w 1295608"/>
                <a:gd name="connsiteY0" fmla="*/ 0 h 481312"/>
                <a:gd name="connsiteX1" fmla="*/ 1134372 w 1295608"/>
                <a:gd name="connsiteY1" fmla="*/ 1301 h 481312"/>
                <a:gd name="connsiteX2" fmla="*/ 1295399 w 1295608"/>
                <a:gd name="connsiteY2" fmla="*/ 202725 h 481312"/>
                <a:gd name="connsiteX3" fmla="*/ 1133118 w 1295608"/>
                <a:gd name="connsiteY3" fmla="*/ 405112 h 481312"/>
                <a:gd name="connsiteX4" fmla="*/ 122732 w 1295608"/>
                <a:gd name="connsiteY4" fmla="*/ 410777 h 481312"/>
                <a:gd name="connsiteX5" fmla="*/ 0 w 1295608"/>
                <a:gd name="connsiteY5" fmla="*/ 481312 h 481312"/>
                <a:gd name="connsiteX6" fmla="*/ 0 w 1295608"/>
                <a:gd name="connsiteY6" fmla="*/ 100312 h 481312"/>
                <a:gd name="connsiteX7" fmla="*/ 79727 w 1295608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56305 w 1295399"/>
                <a:gd name="connsiteY1" fmla="*/ 6114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399" h="481312">
                  <a:moveTo>
                    <a:pt x="79727" y="0"/>
                  </a:moveTo>
                  <a:lnTo>
                    <a:pt x="1156305" y="6114"/>
                  </a:lnTo>
                  <a:lnTo>
                    <a:pt x="1295399" y="202725"/>
                  </a:lnTo>
                  <a:lnTo>
                    <a:pt x="1165078" y="406074"/>
                  </a:lnTo>
                  <a:lnTo>
                    <a:pt x="122732" y="410777"/>
                  </a:lnTo>
                  <a:cubicBezTo>
                    <a:pt x="78235" y="412895"/>
                    <a:pt x="11453" y="402374"/>
                    <a:pt x="0" y="481312"/>
                  </a:cubicBezTo>
                  <a:lnTo>
                    <a:pt x="0" y="100312"/>
                  </a:lnTo>
                  <a:cubicBezTo>
                    <a:pt x="721" y="14824"/>
                    <a:pt x="31644" y="5334"/>
                    <a:pt x="797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69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57150" h="5715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" name="Pie 15"/>
            <p:cNvSpPr/>
            <p:nvPr/>
          </p:nvSpPr>
          <p:spPr bwMode="gray">
            <a:xfrm>
              <a:off x="4782670" y="3083859"/>
              <a:ext cx="304685" cy="179294"/>
            </a:xfrm>
            <a:prstGeom prst="pie">
              <a:avLst>
                <a:gd name="adj1" fmla="val 5429925"/>
                <a:gd name="adj2" fmla="val 1620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79"/>
          <p:cNvSpPr>
            <a:spLocks noChangeArrowheads="1"/>
          </p:cNvSpPr>
          <p:nvPr/>
        </p:nvSpPr>
        <p:spPr bwMode="auto">
          <a:xfrm>
            <a:off x="1155117" y="2710062"/>
            <a:ext cx="3642793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342900" lvl="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Cambria" panose="02040503050406030204" pitchFamily="18" charset="0"/>
              </a:rPr>
              <a:t>Mục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tiêu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doanh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thu</a:t>
            </a:r>
            <a:r>
              <a:rPr lang="en-US" sz="2200" dirty="0">
                <a:latin typeface="Cambria" panose="02040503050406030204" pitchFamily="18" charset="0"/>
              </a:rPr>
              <a:t>: </a:t>
            </a:r>
            <a:r>
              <a:rPr lang="en-US" sz="2200" dirty="0" err="1">
                <a:latin typeface="Cambria" panose="02040503050406030204" pitchFamily="18" charset="0"/>
              </a:rPr>
              <a:t>Doanh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thu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tăng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thêm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khoảng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từ</a:t>
            </a:r>
            <a:r>
              <a:rPr lang="en-US" sz="2200" dirty="0">
                <a:latin typeface="Cambria" panose="02040503050406030204" pitchFamily="18" charset="0"/>
              </a:rPr>
              <a:t> 19% - 20%</a:t>
            </a:r>
          </a:p>
          <a:p>
            <a:pPr marL="342900" lvl="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mbria" panose="02040503050406030204" pitchFamily="18" charset="0"/>
              </a:rPr>
              <a:t>Tỷ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suất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lợi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nhuận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trên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doanh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thu</a:t>
            </a:r>
            <a:r>
              <a:rPr lang="en-US" sz="2200" dirty="0">
                <a:latin typeface="Cambria" panose="02040503050406030204" pitchFamily="18" charset="0"/>
              </a:rPr>
              <a:t> (ROS) </a:t>
            </a:r>
            <a:r>
              <a:rPr lang="en-US" sz="2200" dirty="0" err="1">
                <a:latin typeface="Cambria" panose="02040503050406030204" pitchFamily="18" charset="0"/>
              </a:rPr>
              <a:t>kỳ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vọng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đạt</a:t>
            </a:r>
            <a:r>
              <a:rPr lang="en-US" sz="2200" dirty="0">
                <a:latin typeface="Cambria" panose="02040503050406030204" pitchFamily="18" charset="0"/>
              </a:rPr>
              <a:t>: </a:t>
            </a:r>
            <a:r>
              <a:rPr lang="en-US" sz="2200" dirty="0" err="1">
                <a:latin typeface="Cambria" panose="02040503050406030204" pitchFamily="18" charset="0"/>
              </a:rPr>
              <a:t>từ</a:t>
            </a:r>
            <a:r>
              <a:rPr lang="en-US" sz="2200" dirty="0">
                <a:latin typeface="Cambria" panose="02040503050406030204" pitchFamily="18" charset="0"/>
              </a:rPr>
              <a:t> 5% - 6%.</a:t>
            </a:r>
          </a:p>
          <a:p>
            <a:pPr marL="342900" lvl="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mbria" panose="02040503050406030204" pitchFamily="18" charset="0"/>
              </a:rPr>
              <a:t>Thời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gian</a:t>
            </a:r>
            <a:r>
              <a:rPr lang="en-US" sz="2200" dirty="0" smtClean="0">
                <a:latin typeface="Cambria" panose="02040503050406030204" pitchFamily="18" charset="0"/>
              </a:rPr>
              <a:t>: </a:t>
            </a:r>
            <a:r>
              <a:rPr lang="en-US" sz="2200" dirty="0" err="1" smtClean="0">
                <a:latin typeface="Cambria" panose="02040503050406030204" pitchFamily="18" charset="0"/>
              </a:rPr>
              <a:t>từ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tháng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>
                <a:latin typeface="Cambria" panose="02040503050406030204" pitchFamily="18" charset="0"/>
              </a:rPr>
              <a:t>7 – </a:t>
            </a:r>
            <a:r>
              <a:rPr lang="en-US" sz="2200" dirty="0" err="1">
                <a:latin typeface="Cambria" panose="02040503050406030204" pitchFamily="18" charset="0"/>
              </a:rPr>
              <a:t>tháng</a:t>
            </a:r>
            <a:r>
              <a:rPr lang="en-US" sz="2200" dirty="0">
                <a:latin typeface="Cambria" panose="02040503050406030204" pitchFamily="18" charset="0"/>
              </a:rPr>
              <a:t> 6 </a:t>
            </a:r>
            <a:r>
              <a:rPr lang="en-US" sz="2200" dirty="0" err="1">
                <a:latin typeface="Cambria" panose="02040503050406030204" pitchFamily="18" charset="0"/>
              </a:rPr>
              <a:t>của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năm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biện</a:t>
            </a:r>
            <a:r>
              <a:rPr lang="en-US" sz="2200" dirty="0">
                <a:latin typeface="Cambria" panose="02040503050406030204" pitchFamily="18" charset="0"/>
              </a:rPr>
              <a:t> </a:t>
            </a:r>
            <a:r>
              <a:rPr lang="en-US" sz="2200" dirty="0" err="1">
                <a:latin typeface="Cambria" panose="02040503050406030204" pitchFamily="18" charset="0"/>
              </a:rPr>
              <a:t>pháp</a:t>
            </a:r>
            <a:r>
              <a:rPr lang="en-US" sz="2200" dirty="0">
                <a:latin typeface="Cambria" panose="02040503050406030204" pitchFamily="18" charset="0"/>
              </a:rPr>
              <a:t>.</a:t>
            </a:r>
            <a:endParaRPr lang="en-US" sz="2200" dirty="0">
              <a:effectLst/>
              <a:latin typeface="Cambria" panose="02040503050406030204" pitchFamily="18" charset="0"/>
            </a:endParaRPr>
          </a:p>
        </p:txBody>
      </p:sp>
      <p:sp>
        <p:nvSpPr>
          <p:cNvPr id="18" name="Rectangle 82"/>
          <p:cNvSpPr>
            <a:spLocks noChangeArrowheads="1"/>
          </p:cNvSpPr>
          <p:nvPr/>
        </p:nvSpPr>
        <p:spPr bwMode="auto">
          <a:xfrm>
            <a:off x="7377228" y="2792502"/>
            <a:ext cx="3642793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Cambria" panose="02040503050406030204" pitchFamily="18" charset="0"/>
              </a:rPr>
              <a:t>Chưa</a:t>
            </a:r>
            <a:r>
              <a:rPr lang="en-US" sz="2000" dirty="0" smtClean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có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một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quảng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cáo</a:t>
            </a:r>
            <a:r>
              <a:rPr lang="en-US" sz="2000" dirty="0">
                <a:latin typeface="Cambria" panose="02040503050406030204" pitchFamily="18" charset="0"/>
              </a:rPr>
              <a:t> hay TVC </a:t>
            </a:r>
            <a:r>
              <a:rPr lang="en-US" sz="2000" dirty="0" err="1">
                <a:latin typeface="Cambria" panose="02040503050406030204" pitchFamily="18" charset="0"/>
              </a:rPr>
              <a:t>riêng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nào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để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quảng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cáo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về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sản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phẩm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của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Công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 smtClean="0">
                <a:latin typeface="Cambria" panose="02040503050406030204" pitchFamily="18" charset="0"/>
              </a:rPr>
              <a:t>ty</a:t>
            </a:r>
            <a:endParaRPr lang="en-US" sz="2000" dirty="0" smtClean="0">
              <a:latin typeface="Cambria" panose="02040503050406030204" pitchFamily="18" charset="0"/>
            </a:endParaRP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mbria" panose="02040503050406030204" pitchFamily="18" charset="0"/>
              </a:rPr>
              <a:t>Dựa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vào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số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điểm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khảo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sát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khách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hàng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cho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câu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hỏi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b="1" i="1" dirty="0">
                <a:latin typeface="Cambria" panose="02040503050406030204" pitchFamily="18" charset="0"/>
              </a:rPr>
              <a:t>“</a:t>
            </a:r>
            <a:r>
              <a:rPr lang="en-US" sz="2000" b="1" i="1" dirty="0" err="1">
                <a:latin typeface="Cambria" panose="02040503050406030204" pitchFamily="18" charset="0"/>
              </a:rPr>
              <a:t>Dễ</a:t>
            </a:r>
            <a:r>
              <a:rPr lang="en-US" sz="2000" b="1" i="1" dirty="0">
                <a:latin typeface="Cambria" panose="020405030504060302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</a:rPr>
              <a:t>dàng</a:t>
            </a:r>
            <a:r>
              <a:rPr lang="en-US" sz="2000" b="1" i="1" dirty="0">
                <a:latin typeface="Cambria" panose="020405030504060302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</a:rPr>
              <a:t>bắt</a:t>
            </a:r>
            <a:r>
              <a:rPr lang="en-US" sz="2000" b="1" i="1" dirty="0">
                <a:latin typeface="Cambria" panose="020405030504060302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</a:rPr>
              <a:t>gặp</a:t>
            </a:r>
            <a:r>
              <a:rPr lang="en-US" sz="2000" b="1" i="1" dirty="0">
                <a:latin typeface="Cambria" panose="020405030504060302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</a:rPr>
              <a:t>các</a:t>
            </a:r>
            <a:r>
              <a:rPr lang="en-US" sz="2000" b="1" i="1" dirty="0">
                <a:latin typeface="Cambria" panose="020405030504060302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</a:rPr>
              <a:t>chương</a:t>
            </a:r>
            <a:r>
              <a:rPr lang="en-US" sz="2000" b="1" i="1" dirty="0">
                <a:latin typeface="Cambria" panose="020405030504060302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</a:rPr>
              <a:t>trình</a:t>
            </a:r>
            <a:r>
              <a:rPr lang="en-US" sz="2000" b="1" i="1" dirty="0">
                <a:latin typeface="Cambria" panose="020405030504060302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</a:rPr>
              <a:t>quảng</a:t>
            </a:r>
            <a:r>
              <a:rPr lang="en-US" sz="2000" b="1" i="1" dirty="0">
                <a:latin typeface="Cambria" panose="02040503050406030204" pitchFamily="18" charset="0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</a:rPr>
              <a:t>cáo</a:t>
            </a:r>
            <a:r>
              <a:rPr lang="en-US" sz="2000" b="1" i="1" dirty="0">
                <a:latin typeface="Cambria" panose="02040503050406030204" pitchFamily="18" charset="0"/>
              </a:rPr>
              <a:t> CMC Telecom”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chỉ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đạt</a:t>
            </a:r>
            <a:r>
              <a:rPr lang="en-US" sz="2000" dirty="0">
                <a:latin typeface="Cambria" panose="02040503050406030204" pitchFamily="18" charset="0"/>
              </a:rPr>
              <a:t> 2,81 </a:t>
            </a:r>
            <a:r>
              <a:rPr lang="en-US" sz="2000" dirty="0" err="1">
                <a:latin typeface="Cambria" panose="02040503050406030204" pitchFamily="18" charset="0"/>
              </a:rPr>
              <a:t>điểm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thấp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hơn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mức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trung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bình</a:t>
            </a:r>
            <a:endParaRPr lang="en-US" sz="2000" dirty="0">
              <a:latin typeface="Cambria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69171" y="1940988"/>
            <a:ext cx="2459664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MỤC TIÊU</a:t>
            </a:r>
            <a:endParaRPr lang="en-US" sz="22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8963" y="1926922"/>
            <a:ext cx="2459664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CĂN CỨ</a:t>
            </a:r>
            <a:endParaRPr 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545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50"/>
    </mc:Choice>
    <mc:Fallback>
      <p:transition spd="slow" advTm="27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1519" y="67650"/>
            <a:ext cx="975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r>
              <a:rPr lang="en-US" sz="2800" b="1" i="1" dirty="0" smtClean="0">
                <a:latin typeface="Cambria" panose="02040503050406030204" pitchFamily="18" charset="0"/>
              </a:rPr>
              <a:t> 2: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Thiết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kế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chương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trình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truyền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thông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nhằm</a:t>
            </a:r>
            <a:endParaRPr lang="en-US" sz="2800" b="1" i="1" dirty="0">
              <a:latin typeface="Cambria" panose="02040503050406030204" pitchFamily="18" charset="0"/>
            </a:endParaRPr>
          </a:p>
          <a:p>
            <a:pPr indent="2689225"/>
            <a:r>
              <a:rPr lang="en-US" sz="2800" b="1" i="1" dirty="0" err="1" smtClean="0">
                <a:latin typeface="Cambria" panose="02040503050406030204" pitchFamily="18" charset="0"/>
              </a:rPr>
              <a:t>tăng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thu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và</a:t>
            </a:r>
            <a:r>
              <a:rPr lang="en-US" sz="2800" b="1" i="1" dirty="0" smtClean="0">
                <a:latin typeface="Cambria" panose="02040503050406030204" pitchFamily="18" charset="0"/>
              </a:rPr>
              <a:t> ROS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525" y="1317814"/>
            <a:ext cx="3850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rgbClr val="FF9900"/>
                </a:solidFill>
                <a:latin typeface="Cambria" panose="02040503050406030204" pitchFamily="18" charset="0"/>
              </a:rPr>
              <a:t>NỘI DUNG BIỆN PHÁP</a:t>
            </a:r>
            <a:endParaRPr lang="en-US" sz="2600" b="1" dirty="0">
              <a:solidFill>
                <a:srgbClr val="FF99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5696" y="1680885"/>
            <a:ext cx="8777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1409F7"/>
                </a:solidFill>
                <a:latin typeface="Cambria" panose="02040503050406030204" pitchFamily="18" charset="0"/>
              </a:rPr>
              <a:t>“CMC Telecom – Chung </a:t>
            </a:r>
            <a:r>
              <a:rPr lang="en-US" sz="2800" b="1" i="1" dirty="0" err="1" smtClean="0">
                <a:solidFill>
                  <a:srgbClr val="1409F7"/>
                </a:solidFill>
                <a:latin typeface="Cambria" panose="02040503050406030204" pitchFamily="18" charset="0"/>
              </a:rPr>
              <a:t>một</a:t>
            </a:r>
            <a:r>
              <a:rPr lang="en-US" sz="2800" b="1" i="1" dirty="0" smtClean="0">
                <a:solidFill>
                  <a:srgbClr val="1409F7"/>
                </a:solidFill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solidFill>
                  <a:srgbClr val="1409F7"/>
                </a:solidFill>
                <a:latin typeface="Cambria" panose="02040503050406030204" pitchFamily="18" charset="0"/>
              </a:rPr>
              <a:t>kết</a:t>
            </a:r>
            <a:r>
              <a:rPr lang="en-US" sz="2800" b="1" i="1" dirty="0" smtClean="0">
                <a:solidFill>
                  <a:srgbClr val="1409F7"/>
                </a:solidFill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solidFill>
                  <a:srgbClr val="1409F7"/>
                </a:solidFill>
                <a:latin typeface="Cambria" panose="02040503050406030204" pitchFamily="18" charset="0"/>
              </a:rPr>
              <a:t>nối</a:t>
            </a:r>
            <a:r>
              <a:rPr lang="en-US" sz="2800" b="1" i="1" dirty="0" smtClean="0">
                <a:solidFill>
                  <a:srgbClr val="1409F7"/>
                </a:solidFill>
                <a:latin typeface="Cambria" panose="02040503050406030204" pitchFamily="18" charset="0"/>
              </a:rPr>
              <a:t>, </a:t>
            </a:r>
            <a:r>
              <a:rPr lang="en-US" sz="2800" b="1" i="1" dirty="0" err="1" smtClean="0">
                <a:solidFill>
                  <a:srgbClr val="1409F7"/>
                </a:solidFill>
                <a:latin typeface="Cambria" panose="02040503050406030204" pitchFamily="18" charset="0"/>
              </a:rPr>
              <a:t>thỏa</a:t>
            </a:r>
            <a:r>
              <a:rPr lang="en-US" sz="2800" b="1" i="1" dirty="0" smtClean="0">
                <a:solidFill>
                  <a:srgbClr val="1409F7"/>
                </a:solidFill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solidFill>
                  <a:srgbClr val="1409F7"/>
                </a:solidFill>
                <a:latin typeface="Cambria" panose="02040503050406030204" pitchFamily="18" charset="0"/>
              </a:rPr>
              <a:t>mọi</a:t>
            </a:r>
            <a:r>
              <a:rPr lang="en-US" sz="2800" b="1" i="1" dirty="0" smtClean="0">
                <a:solidFill>
                  <a:srgbClr val="1409F7"/>
                </a:solidFill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solidFill>
                  <a:srgbClr val="1409F7"/>
                </a:solidFill>
                <a:latin typeface="Cambria" panose="02040503050406030204" pitchFamily="18" charset="0"/>
              </a:rPr>
              <a:t>đam</a:t>
            </a:r>
            <a:r>
              <a:rPr lang="en-US" sz="2800" b="1" i="1" dirty="0" smtClean="0">
                <a:solidFill>
                  <a:srgbClr val="1409F7"/>
                </a:solidFill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solidFill>
                  <a:srgbClr val="1409F7"/>
                </a:solidFill>
                <a:latin typeface="Cambria" panose="02040503050406030204" pitchFamily="18" charset="0"/>
              </a:rPr>
              <a:t>mê</a:t>
            </a:r>
            <a:r>
              <a:rPr lang="en-US" sz="2800" b="1" i="1" dirty="0" smtClean="0">
                <a:solidFill>
                  <a:srgbClr val="1409F7"/>
                </a:solidFill>
                <a:latin typeface="Cambria" panose="02040503050406030204" pitchFamily="18" charset="0"/>
              </a:rPr>
              <a:t>”</a:t>
            </a:r>
            <a:endParaRPr lang="en-US" sz="2800" b="1" i="1" dirty="0">
              <a:solidFill>
                <a:srgbClr val="1409F7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8" y="2365471"/>
            <a:ext cx="3560210" cy="2374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18" y="2365471"/>
            <a:ext cx="3598929" cy="2374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429" y="2365471"/>
            <a:ext cx="2374660" cy="23746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1" y="4901496"/>
            <a:ext cx="8108576" cy="1870779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26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772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47"/>
    </mc:Choice>
    <mc:Fallback>
      <p:transition spd="slow" advTm="34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1519" y="67650"/>
            <a:ext cx="975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r>
              <a:rPr lang="en-US" sz="2800" b="1" i="1" dirty="0" smtClean="0">
                <a:latin typeface="Cambria" panose="02040503050406030204" pitchFamily="18" charset="0"/>
              </a:rPr>
              <a:t> 2: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Thiết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kế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chương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trình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truyền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thông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nhằm</a:t>
            </a:r>
            <a:endParaRPr lang="en-US" sz="2800" b="1" i="1" dirty="0">
              <a:latin typeface="Cambria" panose="02040503050406030204" pitchFamily="18" charset="0"/>
            </a:endParaRPr>
          </a:p>
          <a:p>
            <a:pPr indent="2689225"/>
            <a:r>
              <a:rPr lang="en-US" sz="2800" b="1" i="1" dirty="0" err="1" smtClean="0">
                <a:latin typeface="Cambria" panose="02040503050406030204" pitchFamily="18" charset="0"/>
              </a:rPr>
              <a:t>tăng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thu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và</a:t>
            </a:r>
            <a:r>
              <a:rPr lang="en-US" sz="2800" b="1" i="1" dirty="0" smtClean="0">
                <a:latin typeface="Cambria" panose="02040503050406030204" pitchFamily="18" charset="0"/>
              </a:rPr>
              <a:t> ROS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755" y="1317815"/>
            <a:ext cx="846763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mbria" panose="02040503050406030204" pitchFamily="18" charset="0"/>
              </a:rPr>
              <a:t>Tổng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thuê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bao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tăng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thêm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của</a:t>
            </a:r>
            <a:r>
              <a:rPr lang="en-US" dirty="0" smtClean="0">
                <a:latin typeface="Cambria" panose="02040503050406030204" pitchFamily="18" charset="0"/>
              </a:rPr>
              <a:t> 2 </a:t>
            </a:r>
            <a:r>
              <a:rPr lang="en-US" dirty="0" err="1" smtClean="0">
                <a:latin typeface="Cambria" panose="02040503050406030204" pitchFamily="18" charset="0"/>
              </a:rPr>
              <a:t>gói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cước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mới</a:t>
            </a:r>
            <a:r>
              <a:rPr lang="en-US" dirty="0" smtClean="0">
                <a:latin typeface="Cambria" panose="02040503050406030204" pitchFamily="18" charset="0"/>
              </a:rPr>
              <a:t> do </a:t>
            </a:r>
            <a:r>
              <a:rPr lang="en-US" dirty="0" err="1" smtClean="0">
                <a:latin typeface="Cambria" panose="02040503050406030204" pitchFamily="18" charset="0"/>
              </a:rPr>
              <a:t>biện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pháp</a:t>
            </a:r>
            <a:r>
              <a:rPr lang="en-US" dirty="0" smtClean="0">
                <a:latin typeface="Cambria" panose="02040503050406030204" pitchFamily="18" charset="0"/>
              </a:rPr>
              <a:t> 2: 8.662 x 30% = 2.598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mbria" panose="02040503050406030204" pitchFamily="18" charset="0"/>
              </a:rPr>
              <a:t>Tổng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số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thuê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bao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tăng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thêm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trong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năm</a:t>
            </a:r>
            <a:r>
              <a:rPr lang="en-US" dirty="0" smtClean="0">
                <a:latin typeface="Cambria" panose="02040503050406030204" pitchFamily="18" charset="0"/>
              </a:rPr>
              <a:t>: 2.406 x 12 = 28.872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mbria" panose="02040503050406030204" pitchFamily="18" charset="0"/>
              </a:rPr>
              <a:t>Số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thuê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bao</a:t>
            </a:r>
            <a:r>
              <a:rPr lang="en-US" dirty="0" smtClean="0">
                <a:latin typeface="Cambria" panose="02040503050406030204" pitchFamily="18" charset="0"/>
              </a:rPr>
              <a:t> 4 </a:t>
            </a:r>
            <a:r>
              <a:rPr lang="en-US" dirty="0" err="1" smtClean="0">
                <a:latin typeface="Cambria" panose="02040503050406030204" pitchFamily="18" charset="0"/>
              </a:rPr>
              <a:t>gói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hiện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hành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chiếm</a:t>
            </a:r>
            <a:r>
              <a:rPr lang="en-US" dirty="0" smtClean="0">
                <a:latin typeface="Cambria" panose="02040503050406030204" pitchFamily="18" charset="0"/>
              </a:rPr>
              <a:t> 70%: 28.872 x 70% = 20.210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28601" y="2850777"/>
          <a:ext cx="3980328" cy="2396544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703730"/>
                <a:gridCol w="1130281"/>
                <a:gridCol w="1146317"/>
              </a:tblGrid>
              <a:tr h="5677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gói cước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(%)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thuê bao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1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2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3.234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3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7.680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4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8.690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20.210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104584"/>
              </p:ext>
            </p:extLst>
          </p:nvPr>
        </p:nvGraphicFramePr>
        <p:xfrm>
          <a:off x="5286040" y="2675326"/>
          <a:ext cx="6143960" cy="3461600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344537"/>
                <a:gridCol w="974313"/>
                <a:gridCol w="1123354"/>
                <a:gridCol w="1386552"/>
                <a:gridCol w="1315204"/>
              </a:tblGrid>
              <a:tr h="5420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gói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cước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thuê bao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cước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25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1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1.320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800.332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25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2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3.234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1.680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5.432.556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25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3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7.680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1.920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14.745.508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25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4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8.690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2.160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18.771.420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25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5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1.819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2.400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4.365.446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25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6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2.640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2.057.996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2596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2596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IOC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tăng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thêm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với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tại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19,77%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410512" y="6162346"/>
            <a:ext cx="5966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b="1" dirty="0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b="1" dirty="0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b="1" dirty="0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b="1" dirty="0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b="1" dirty="0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b="1" dirty="0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b="1" dirty="0" err="1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b="1" dirty="0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b="1" dirty="0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biện</a:t>
            </a:r>
            <a:r>
              <a:rPr lang="en-US" b="1" dirty="0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b="1" dirty="0">
                <a:solidFill>
                  <a:srgbClr val="FF3399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</a:t>
            </a:r>
            <a:endParaRPr lang="en-US" b="1" dirty="0">
              <a:solidFill>
                <a:srgbClr val="FF3399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394992"/>
            <a:ext cx="5015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err="1" smtClean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b="1" i="1" dirty="0" smtClean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1600" b="1" i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bao</a:t>
            </a:r>
            <a:r>
              <a:rPr lang="en-US" sz="1600" b="1" i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gói</a:t>
            </a:r>
            <a:r>
              <a:rPr lang="en-US" sz="1600" b="1" i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cước</a:t>
            </a:r>
            <a:r>
              <a:rPr lang="en-US" sz="1600" b="1" i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b="1" i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600" b="1" i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sz="1600" b="1" i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b="1" i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600" b="1" i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endParaRPr lang="en-US" sz="1600" b="1" i="1" dirty="0">
              <a:solidFill>
                <a:srgbClr val="1409F7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2038" y="5735634"/>
            <a:ext cx="39341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i="1" dirty="0" smtClean="0">
                <a:latin typeface="Cambria" panose="02040503050406030204" pitchFamily="18" charset="0"/>
                <a:ea typeface="Times New Roman" panose="02020603050405020304" pitchFamily="18" charset="0"/>
              </a:rPr>
              <a:t>(</a:t>
            </a:r>
            <a:r>
              <a:rPr lang="en-US" sz="1500" i="1" dirty="0" err="1" smtClean="0">
                <a:latin typeface="Cambria" panose="02040503050406030204" pitchFamily="18" charset="0"/>
                <a:ea typeface="Times New Roman" panose="02020603050405020304" pitchFamily="18" charset="0"/>
              </a:rPr>
              <a:t>Dựa</a:t>
            </a:r>
            <a:r>
              <a:rPr lang="en-US" sz="1500" i="1" dirty="0" smtClean="0"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1500" i="1" dirty="0" err="1" smtClean="0">
                <a:latin typeface="Cambria" panose="02040503050406030204" pitchFamily="18" charset="0"/>
                <a:ea typeface="Times New Roman" panose="02020603050405020304" pitchFamily="18" charset="0"/>
              </a:rPr>
              <a:t>trên</a:t>
            </a:r>
            <a:r>
              <a:rPr lang="en-US" sz="1500" i="1" dirty="0" smtClean="0"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1500" i="1" dirty="0" err="1" smtClean="0">
                <a:latin typeface="Cambria" panose="02040503050406030204" pitchFamily="18" charset="0"/>
                <a:ea typeface="Times New Roman" panose="02020603050405020304" pitchFamily="18" charset="0"/>
              </a:rPr>
              <a:t>số</a:t>
            </a:r>
            <a:r>
              <a:rPr lang="en-US" sz="1500" i="1" dirty="0" smtClean="0"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1500" i="1" dirty="0" err="1">
                <a:latin typeface="Cambria" panose="02040503050406030204" pitchFamily="18" charset="0"/>
                <a:ea typeface="Times New Roman" panose="02020603050405020304" pitchFamily="18" charset="0"/>
              </a:rPr>
              <a:t>liệu</a:t>
            </a:r>
            <a:r>
              <a:rPr lang="en-US" sz="1500" i="1" dirty="0"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1500" i="1" dirty="0" err="1">
                <a:latin typeface="Cambria" panose="02040503050406030204" pitchFamily="18" charset="0"/>
                <a:ea typeface="Times New Roman" panose="02020603050405020304" pitchFamily="18" charset="0"/>
              </a:rPr>
              <a:t>thống</a:t>
            </a:r>
            <a:r>
              <a:rPr lang="en-US" sz="1500" i="1" dirty="0"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1500" i="1" dirty="0" err="1">
                <a:latin typeface="Cambria" panose="02040503050406030204" pitchFamily="18" charset="0"/>
                <a:ea typeface="Times New Roman" panose="02020603050405020304" pitchFamily="18" charset="0"/>
              </a:rPr>
              <a:t>kê</a:t>
            </a:r>
            <a:r>
              <a:rPr lang="en-US" sz="1500" i="1" dirty="0"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1500" i="1" dirty="0" err="1">
                <a:latin typeface="Cambria" panose="02040503050406030204" pitchFamily="18" charset="0"/>
                <a:ea typeface="Times New Roman" panose="02020603050405020304" pitchFamily="18" charset="0"/>
              </a:rPr>
              <a:t>vào</a:t>
            </a:r>
            <a:r>
              <a:rPr lang="en-US" sz="1500" i="1" dirty="0"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1500" i="1" dirty="0" err="1">
                <a:latin typeface="Cambria" panose="02040503050406030204" pitchFamily="18" charset="0"/>
                <a:ea typeface="Times New Roman" panose="02020603050405020304" pitchFamily="18" charset="0"/>
              </a:rPr>
              <a:t>tháng</a:t>
            </a:r>
            <a:r>
              <a:rPr lang="en-US" sz="1500" i="1" dirty="0"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1500" i="1" dirty="0" smtClean="0">
                <a:latin typeface="Cambria" panose="02040503050406030204" pitchFamily="18" charset="0"/>
                <a:ea typeface="Times New Roman" panose="02020603050405020304" pitchFamily="18" charset="0"/>
              </a:rPr>
              <a:t>4/2015) </a:t>
            </a:r>
            <a:endParaRPr lang="en-US" sz="1500" i="1" dirty="0">
              <a:latin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47412" y="2378874"/>
            <a:ext cx="1936378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1000 </a:t>
            </a: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sz="14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65981" y="540843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46.173.257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631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10"/>
    </mc:Choice>
    <mc:Fallback>
      <p:transition spd="slow" advTm="3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46546"/>
              </p:ext>
            </p:extLst>
          </p:nvPr>
        </p:nvGraphicFramePr>
        <p:xfrm>
          <a:off x="1411940" y="1611742"/>
          <a:ext cx="9466730" cy="4621131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904718"/>
                <a:gridCol w="1116052"/>
                <a:gridCol w="1084872"/>
                <a:gridCol w="1186665"/>
                <a:gridCol w="1186665"/>
                <a:gridCol w="1493879"/>
                <a:gridCol w="1493879"/>
              </a:tblGrid>
              <a:tr h="524899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cụ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Tần suất/ngày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Ngày/tuần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Tuần/tháng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tháng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 chi phí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3499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= 1x2x3x4x5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349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Quảng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cáo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 gridSpan="5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 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2.530.000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349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VTV1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1.440.000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2878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Bóng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đá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TV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840.000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2878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Youtube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Mobile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 gridSpan="5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 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250.000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349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 gridSpan="5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 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1.120.000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349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Dân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trí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15.000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720.000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349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Vietnamnet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1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320.000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2878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Vietnamnet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3-5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80.000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Khuyến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mại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 gridSpan="5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 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202.400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TVC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 gridSpan="5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 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80.000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</a:tr>
              <a:tr h="365760"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600" b="1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 </a:t>
                      </a:r>
                      <a:r>
                        <a:rPr lang="en-US" sz="1600" b="1" i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endParaRPr lang="en-US" sz="16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6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465" marR="68465" marT="0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71519" y="107991"/>
            <a:ext cx="975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r>
              <a:rPr lang="en-US" sz="2800" b="1" i="1" dirty="0" smtClean="0">
                <a:latin typeface="Cambria" panose="02040503050406030204" pitchFamily="18" charset="0"/>
              </a:rPr>
              <a:t> 2: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Thiết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kế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chương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trình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truyền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thông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nhằm</a:t>
            </a:r>
            <a:endParaRPr lang="en-US" sz="2800" b="1" i="1" dirty="0">
              <a:latin typeface="Cambria" panose="02040503050406030204" pitchFamily="18" charset="0"/>
            </a:endParaRPr>
          </a:p>
          <a:p>
            <a:pPr indent="2689225"/>
            <a:r>
              <a:rPr lang="en-US" sz="2800" b="1" i="1" dirty="0" err="1" smtClean="0">
                <a:latin typeface="Cambria" panose="02040503050406030204" pitchFamily="18" charset="0"/>
              </a:rPr>
              <a:t>tăng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thu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và</a:t>
            </a:r>
            <a:r>
              <a:rPr lang="en-US" sz="2800" b="1" i="1" dirty="0" smtClean="0">
                <a:latin typeface="Cambria" panose="02040503050406030204" pitchFamily="18" charset="0"/>
              </a:rPr>
              <a:t> ROS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39729" y="6208806"/>
            <a:ext cx="4562917" cy="3837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i="1" dirty="0" err="1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Tổng</a:t>
            </a:r>
            <a:r>
              <a:rPr lang="en-US" b="1" i="1" dirty="0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hợp</a:t>
            </a:r>
            <a:r>
              <a:rPr lang="en-US" b="1" i="1" dirty="0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chi </a:t>
            </a:r>
            <a:r>
              <a:rPr lang="en-US" b="1" i="1" dirty="0" err="1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phí</a:t>
            </a:r>
            <a:r>
              <a:rPr lang="en-US" b="1" i="1" dirty="0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dự</a:t>
            </a:r>
            <a:r>
              <a:rPr lang="en-US" b="1" i="1" dirty="0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kiến</a:t>
            </a:r>
            <a:r>
              <a:rPr lang="en-US" b="1" i="1" dirty="0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cho</a:t>
            </a:r>
            <a:r>
              <a:rPr lang="en-US" b="1" i="1" dirty="0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biện</a:t>
            </a:r>
            <a:r>
              <a:rPr lang="en-US" b="1" i="1" dirty="0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pháp</a:t>
            </a:r>
            <a:r>
              <a:rPr lang="en-US" b="1" i="1" dirty="0">
                <a:solidFill>
                  <a:srgbClr val="FE252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2</a:t>
            </a:r>
            <a:endParaRPr lang="en-US" b="1" i="1" dirty="0">
              <a:solidFill>
                <a:srgbClr val="FE2520"/>
              </a:solidFill>
              <a:effectLst/>
              <a:latin typeface="Cambria" panose="02040503050406030204" pitchFamily="18" charset="0"/>
              <a:ea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48078" y="1236909"/>
            <a:ext cx="2345514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1000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20835" y="58702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3.932.400</a:t>
            </a:r>
            <a:endParaRPr lang="en-US" sz="1600" b="1" i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44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42"/>
    </mc:Choice>
    <mc:Fallback>
      <p:transition spd="slow" advTm="16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6.25E-7 4.44444E-6 L 0.09701 -0.17269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-8634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1519" y="107991"/>
            <a:ext cx="9755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r>
              <a:rPr lang="en-US" sz="2800" b="1" i="1" dirty="0" smtClean="0">
                <a:latin typeface="Cambria" panose="02040503050406030204" pitchFamily="18" charset="0"/>
              </a:rPr>
              <a:t> 2: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Thiết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kế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chương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trình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truyền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thông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nhằm</a:t>
            </a:r>
            <a:endParaRPr lang="en-US" sz="2800" b="1" i="1" dirty="0">
              <a:latin typeface="Cambria" panose="02040503050406030204" pitchFamily="18" charset="0"/>
            </a:endParaRPr>
          </a:p>
          <a:p>
            <a:pPr indent="2689225"/>
            <a:r>
              <a:rPr lang="en-US" sz="2800" b="1" i="1" dirty="0" err="1" smtClean="0">
                <a:latin typeface="Cambria" panose="02040503050406030204" pitchFamily="18" charset="0"/>
              </a:rPr>
              <a:t>tăng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thu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và</a:t>
            </a:r>
            <a:r>
              <a:rPr lang="en-US" sz="2800" b="1" i="1" dirty="0" smtClean="0">
                <a:latin typeface="Cambria" panose="02040503050406030204" pitchFamily="18" charset="0"/>
              </a:rPr>
              <a:t> ROS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34666" y="1540709"/>
          <a:ext cx="8633012" cy="4584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0425"/>
                <a:gridCol w="2130834"/>
                <a:gridCol w="1441447"/>
                <a:gridCol w="1429696"/>
                <a:gridCol w="1570707"/>
                <a:gridCol w="1419903"/>
              </a:tblGrid>
              <a:tr h="5397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Biện pháp 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Cách tính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 hiện tại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 biện pháp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 đổi do biện pháp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696.686.459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742.859.716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46.173.257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vốn hàng bán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= 1 x 63,3%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475.845.360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505.073.595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29.228.235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Lợi nhuận gộp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= 1 - 2 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220.841.099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237.786.121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16.945.022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từ HĐTC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1.027.004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1.027.004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Lợi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thuần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= 3 + 4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221.868.103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238.813.125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16.945.022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 nhập khác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273.735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273.735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 chi phí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190.924.801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194.857.201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3.932.400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Lợi nhuận trước thuế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= 5 + 6 – 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31.217.037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44.229.659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13.012.622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Thuế (20%)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= 8 x 20%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2.602.524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2.602.524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Lợi nhuận sau thuế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= 8 – 9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31.217.037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41.627.135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10.410.098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ROS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 = 10/1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4,48%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5,60%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1,12%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743458" y="6175793"/>
            <a:ext cx="5211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biện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</a:t>
            </a:r>
            <a:endParaRPr lang="en-US" b="1" i="1" dirty="0"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15122" y="1183121"/>
            <a:ext cx="2467713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1000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047887" y="5768788"/>
            <a:ext cx="934749" cy="3666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50863" y="5768788"/>
            <a:ext cx="934749" cy="3666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29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762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8"/>
    </mc:Choice>
    <mc:Fallback>
      <p:transition spd="slow" advTm="10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21250921" flipH="1">
            <a:off x="4712116" y="3341036"/>
            <a:ext cx="4283529" cy="2309583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 rot="349079">
            <a:off x="3514732" y="2219106"/>
            <a:ext cx="4283529" cy="2309583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5289557" y="1860558"/>
            <a:ext cx="517525" cy="1604962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FF658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6200000">
            <a:off x="3377413" y="1551789"/>
            <a:ext cx="1062038" cy="27622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4" name="Group 7"/>
          <p:cNvGrpSpPr>
            <a:grpSpLocks/>
          </p:cNvGrpSpPr>
          <p:nvPr/>
        </p:nvGrpSpPr>
        <p:grpSpPr bwMode="auto">
          <a:xfrm flipH="1">
            <a:off x="6853245" y="2933708"/>
            <a:ext cx="3279775" cy="1604962"/>
            <a:chOff x="5187951" y="1304132"/>
            <a:chExt cx="3278980" cy="1604168"/>
          </a:xfrm>
        </p:grpSpPr>
        <p:sp>
          <p:nvSpPr>
            <p:cNvPr id="45" name="Freeform 44"/>
            <p:cNvSpPr/>
            <p:nvPr/>
          </p:nvSpPr>
          <p:spPr>
            <a:xfrm>
              <a:off x="7949531" y="1304132"/>
              <a:ext cx="517400" cy="1604168"/>
            </a:xfrm>
            <a:custGeom>
              <a:avLst/>
              <a:gdLst>
                <a:gd name="connsiteX0" fmla="*/ 508000 w 514350"/>
                <a:gd name="connsiteY0" fmla="*/ 0 h 1606550"/>
                <a:gd name="connsiteX1" fmla="*/ 0 w 514350"/>
                <a:gd name="connsiteY1" fmla="*/ 539750 h 1606550"/>
                <a:gd name="connsiteX2" fmla="*/ 0 w 514350"/>
                <a:gd name="connsiteY2" fmla="*/ 1606550 h 1606550"/>
                <a:gd name="connsiteX3" fmla="*/ 514350 w 514350"/>
                <a:gd name="connsiteY3" fmla="*/ 1085850 h 1606550"/>
                <a:gd name="connsiteX4" fmla="*/ 508000 w 514350"/>
                <a:gd name="connsiteY4" fmla="*/ 0 h 1606550"/>
                <a:gd name="connsiteX0" fmla="*/ 515144 w 515676"/>
                <a:gd name="connsiteY0" fmla="*/ 0 h 1606550"/>
                <a:gd name="connsiteX1" fmla="*/ 0 w 515676"/>
                <a:gd name="connsiteY1" fmla="*/ 539750 h 1606550"/>
                <a:gd name="connsiteX2" fmla="*/ 0 w 515676"/>
                <a:gd name="connsiteY2" fmla="*/ 1606550 h 1606550"/>
                <a:gd name="connsiteX3" fmla="*/ 514350 w 515676"/>
                <a:gd name="connsiteY3" fmla="*/ 1085850 h 1606550"/>
                <a:gd name="connsiteX4" fmla="*/ 515144 w 515676"/>
                <a:gd name="connsiteY4" fmla="*/ 0 h 1606550"/>
                <a:gd name="connsiteX0" fmla="*/ 515144 w 516731"/>
                <a:gd name="connsiteY0" fmla="*/ 0 h 1606550"/>
                <a:gd name="connsiteX1" fmla="*/ 0 w 516731"/>
                <a:gd name="connsiteY1" fmla="*/ 539750 h 1606550"/>
                <a:gd name="connsiteX2" fmla="*/ 0 w 516731"/>
                <a:gd name="connsiteY2" fmla="*/ 1606550 h 1606550"/>
                <a:gd name="connsiteX3" fmla="*/ 516731 w 516731"/>
                <a:gd name="connsiteY3" fmla="*/ 1078706 h 1606550"/>
                <a:gd name="connsiteX4" fmla="*/ 515144 w 516731"/>
                <a:gd name="connsiteY4" fmla="*/ 0 h 1606550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7525 w 518057"/>
                <a:gd name="connsiteY0" fmla="*/ 0 h 1608931"/>
                <a:gd name="connsiteX1" fmla="*/ 0 w 518057"/>
                <a:gd name="connsiteY1" fmla="*/ 542131 h 1608931"/>
                <a:gd name="connsiteX2" fmla="*/ 0 w 518057"/>
                <a:gd name="connsiteY2" fmla="*/ 1608931 h 1608931"/>
                <a:gd name="connsiteX3" fmla="*/ 516731 w 518057"/>
                <a:gd name="connsiteY3" fmla="*/ 1081087 h 1608931"/>
                <a:gd name="connsiteX4" fmla="*/ 517525 w 518057"/>
                <a:gd name="connsiteY4" fmla="*/ 0 h 1608931"/>
                <a:gd name="connsiteX0" fmla="*/ 515144 w 516731"/>
                <a:gd name="connsiteY0" fmla="*/ 0 h 1611312"/>
                <a:gd name="connsiteX1" fmla="*/ 0 w 516731"/>
                <a:gd name="connsiteY1" fmla="*/ 544512 h 1611312"/>
                <a:gd name="connsiteX2" fmla="*/ 0 w 516731"/>
                <a:gd name="connsiteY2" fmla="*/ 1611312 h 1611312"/>
                <a:gd name="connsiteX3" fmla="*/ 516731 w 516731"/>
                <a:gd name="connsiteY3" fmla="*/ 1083468 h 1611312"/>
                <a:gd name="connsiteX4" fmla="*/ 515144 w 516731"/>
                <a:gd name="connsiteY4" fmla="*/ 0 h 1611312"/>
                <a:gd name="connsiteX0" fmla="*/ 512763 w 516731"/>
                <a:gd name="connsiteY0" fmla="*/ 0 h 1604168"/>
                <a:gd name="connsiteX1" fmla="*/ 0 w 516731"/>
                <a:gd name="connsiteY1" fmla="*/ 537368 h 1604168"/>
                <a:gd name="connsiteX2" fmla="*/ 0 w 516731"/>
                <a:gd name="connsiteY2" fmla="*/ 1604168 h 1604168"/>
                <a:gd name="connsiteX3" fmla="*/ 516731 w 516731"/>
                <a:gd name="connsiteY3" fmla="*/ 1076324 h 1604168"/>
                <a:gd name="connsiteX4" fmla="*/ 512763 w 516731"/>
                <a:gd name="connsiteY4" fmla="*/ 0 h 160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731" h="1604168">
                  <a:moveTo>
                    <a:pt x="512763" y="0"/>
                  </a:moveTo>
                  <a:lnTo>
                    <a:pt x="0" y="537368"/>
                  </a:lnTo>
                  <a:lnTo>
                    <a:pt x="0" y="1604168"/>
                  </a:lnTo>
                  <a:lnTo>
                    <a:pt x="516731" y="1076324"/>
                  </a:lnTo>
                  <a:cubicBezTo>
                    <a:pt x="514614" y="714374"/>
                    <a:pt x="514880" y="361950"/>
                    <a:pt x="512763" y="0"/>
                  </a:cubicBezTo>
                  <a:close/>
                </a:path>
              </a:pathLst>
            </a:custGeom>
            <a:solidFill>
              <a:srgbClr val="3D3D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Round Same Side Corner Rectangle 45"/>
            <p:cNvSpPr/>
            <p:nvPr/>
          </p:nvSpPr>
          <p:spPr>
            <a:xfrm rot="16200000">
              <a:off x="6037192" y="994375"/>
              <a:ext cx="1063099" cy="27615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50" name="Freeform 49"/>
          <p:cNvSpPr/>
          <p:nvPr/>
        </p:nvSpPr>
        <p:spPr>
          <a:xfrm>
            <a:off x="5289557" y="4003683"/>
            <a:ext cx="517525" cy="1603375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rgbClr val="0000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ound Same Side Corner Rectangle 50"/>
          <p:cNvSpPr/>
          <p:nvPr/>
        </p:nvSpPr>
        <p:spPr>
          <a:xfrm rot="16200000">
            <a:off x="3376619" y="3694121"/>
            <a:ext cx="1063625" cy="27622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ound Single Corner Rectangle 51"/>
          <p:cNvSpPr/>
          <p:nvPr/>
        </p:nvSpPr>
        <p:spPr>
          <a:xfrm>
            <a:off x="5800732" y="1862145"/>
            <a:ext cx="1073150" cy="1073150"/>
          </a:xfrm>
          <a:prstGeom prst="round1Rect">
            <a:avLst>
              <a:gd name="adj" fmla="val 50000"/>
            </a:avLst>
          </a:prstGeom>
          <a:solidFill>
            <a:srgbClr val="FF2E5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800732" y="2935295"/>
            <a:ext cx="1073150" cy="1076325"/>
          </a:xfrm>
          <a:prstGeom prst="rect">
            <a:avLst/>
          </a:prstGeom>
          <a:solidFill>
            <a:srgbClr val="50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ound Single Corner Rectangle 53"/>
          <p:cNvSpPr/>
          <p:nvPr/>
        </p:nvSpPr>
        <p:spPr>
          <a:xfrm rot="16200000" flipH="1" flipV="1">
            <a:off x="5797557" y="3992560"/>
            <a:ext cx="1074738" cy="1073150"/>
          </a:xfrm>
          <a:prstGeom prst="round1Rect">
            <a:avLst>
              <a:gd name="adj" fmla="val 50000"/>
            </a:avLst>
          </a:prstGeom>
          <a:solidFill>
            <a:srgbClr val="0000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TextBox 24"/>
          <p:cNvSpPr txBox="1">
            <a:spLocks noChangeArrowheads="1"/>
          </p:cNvSpPr>
          <p:nvPr/>
        </p:nvSpPr>
        <p:spPr bwMode="auto">
          <a:xfrm>
            <a:off x="5905507" y="2073283"/>
            <a:ext cx="8429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>
                <a:solidFill>
                  <a:schemeClr val="bg1"/>
                </a:solidFill>
                <a:latin typeface="Verdana" panose="020B0604030504040204" pitchFamily="34" charset="0"/>
              </a:rPr>
              <a:t>01</a:t>
            </a:r>
          </a:p>
        </p:txBody>
      </p:sp>
      <p:sp>
        <p:nvSpPr>
          <p:cNvPr id="57" name="TextBox 25"/>
          <p:cNvSpPr txBox="1">
            <a:spLocks noChangeArrowheads="1"/>
          </p:cNvSpPr>
          <p:nvPr/>
        </p:nvSpPr>
        <p:spPr bwMode="auto">
          <a:xfrm>
            <a:off x="5905507" y="3135320"/>
            <a:ext cx="8429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>
                <a:solidFill>
                  <a:schemeClr val="bg1"/>
                </a:solidFill>
                <a:latin typeface="Verdana" panose="020B0604030504040204" pitchFamily="34" charset="0"/>
              </a:rPr>
              <a:t>02</a:t>
            </a:r>
          </a:p>
        </p:txBody>
      </p:sp>
      <p:sp>
        <p:nvSpPr>
          <p:cNvPr id="59" name="TextBox 27"/>
          <p:cNvSpPr txBox="1">
            <a:spLocks noChangeArrowheads="1"/>
          </p:cNvSpPr>
          <p:nvPr/>
        </p:nvSpPr>
        <p:spPr bwMode="auto">
          <a:xfrm>
            <a:off x="5905507" y="4141784"/>
            <a:ext cx="8418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chemeClr val="bg1"/>
                </a:solidFill>
                <a:latin typeface="Verdana" panose="020B0604030504040204" pitchFamily="34" charset="0"/>
              </a:rPr>
              <a:t>03</a:t>
            </a:r>
            <a:endParaRPr lang="en-US" sz="36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477134" y="3638559"/>
            <a:ext cx="2667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Phân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tích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các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chỉ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tiêu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hiệu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quả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kinh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doanh</a:t>
            </a:r>
            <a:endParaRPr lang="en-US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22557" y="2544770"/>
            <a:ext cx="2667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Giới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thiệu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về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Công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ty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CMC Telecom</a:t>
            </a:r>
            <a:endParaRPr lang="en-US" sz="20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622557" y="4733935"/>
            <a:ext cx="2667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Các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nhân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tổ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ảnh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hưởng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nhận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xét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chung</a:t>
            </a:r>
            <a:r>
              <a:rPr lang="en-US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.</a:t>
            </a:r>
            <a:endParaRPr lang="en-US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4"/>
          <p:cNvSpPr txBox="1">
            <a:spLocks noChangeArrowheads="1"/>
          </p:cNvSpPr>
          <p:nvPr/>
        </p:nvSpPr>
        <p:spPr bwMode="auto">
          <a:xfrm>
            <a:off x="1287065" y="99911"/>
            <a:ext cx="101181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4000" b="1" dirty="0" err="1" smtClean="0">
                <a:latin typeface="Cambria" panose="02040503050406030204" pitchFamily="18" charset="0"/>
              </a:rPr>
              <a:t>Chương</a:t>
            </a:r>
            <a:r>
              <a:rPr lang="en-US" sz="4000" b="1" dirty="0" smtClean="0">
                <a:latin typeface="Cambria" panose="02040503050406030204" pitchFamily="18" charset="0"/>
              </a:rPr>
              <a:t> 2</a:t>
            </a:r>
            <a:br>
              <a:rPr lang="en-US" sz="4000" b="1" dirty="0" smtClean="0">
                <a:latin typeface="Cambria" panose="02040503050406030204" pitchFamily="18" charset="0"/>
              </a:rPr>
            </a:br>
            <a:r>
              <a:rPr lang="en-US" sz="4000" b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dirty="0" smtClean="0">
                <a:latin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dirty="0" smtClean="0">
                <a:latin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</a:rPr>
              <a:t>hiệu</a:t>
            </a:r>
            <a:r>
              <a:rPr lang="en-US" sz="4000" b="1" dirty="0" smtClean="0">
                <a:latin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dirty="0" smtClean="0">
                <a:latin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</a:rPr>
              <a:t>kinh</a:t>
            </a:r>
            <a:r>
              <a:rPr lang="en-US" sz="4000" b="1" dirty="0" smtClean="0">
                <a:latin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</a:rPr>
              <a:t>doanh</a:t>
            </a:r>
            <a:r>
              <a:rPr lang="en-US" sz="4000" b="1" dirty="0" smtClean="0">
                <a:latin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</a:rPr>
              <a:t>của</a:t>
            </a:r>
            <a:r>
              <a:rPr lang="en-US" sz="4000" b="1" dirty="0" smtClean="0">
                <a:latin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</a:rPr>
              <a:t>Công</a:t>
            </a:r>
            <a:r>
              <a:rPr lang="en-US" sz="4000" b="1" dirty="0" smtClean="0">
                <a:latin typeface="Cambria" panose="02040503050406030204" pitchFamily="18" charset="0"/>
              </a:rPr>
              <a:t> </a:t>
            </a:r>
            <a:r>
              <a:rPr lang="en-US" sz="4000" b="1" dirty="0" err="1" smtClean="0">
                <a:latin typeface="Cambria" panose="02040503050406030204" pitchFamily="18" charset="0"/>
              </a:rPr>
              <a:t>ty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65" name="Date Placeholder 6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2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8"/>
    </mc:Choice>
    <mc:Fallback>
      <p:transition spd="slow" advTm="11378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9907" y="296250"/>
            <a:ext cx="44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3.3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Tổng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hợp</a:t>
            </a:r>
            <a:r>
              <a:rPr lang="en-US" sz="2800" b="1" i="1" dirty="0" smtClean="0">
                <a:latin typeface="Cambria" panose="02040503050406030204" pitchFamily="18" charset="0"/>
              </a:rPr>
              <a:t> 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736757"/>
              </p:ext>
            </p:extLst>
          </p:nvPr>
        </p:nvGraphicFramePr>
        <p:xfrm>
          <a:off x="430306" y="1474666"/>
          <a:ext cx="11335869" cy="4828032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672353"/>
                <a:gridCol w="2164976"/>
                <a:gridCol w="1492624"/>
                <a:gridCol w="1519517"/>
                <a:gridCol w="1196788"/>
                <a:gridCol w="1322909"/>
                <a:gridCol w="1545000"/>
                <a:gridCol w="1421702"/>
              </a:tblGrid>
              <a:tr h="28829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tiêu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Cách tính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Tăng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thêm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biện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pháp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Tăng thêm do biện pháp 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 biện pháp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 đồi do biện pháp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= a + b + c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= d - a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696.686.459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14.967.245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46.173.257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757.826.961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61.140.502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vốn hàng bán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= 1 x 68,3%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475.845.360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9.474.449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29.228.235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514.548.044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38.702.684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Lợi nhuận gộp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= 1 – 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220.841.099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5.492.796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16.945.022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243.278.917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22.437.818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từ HĐTC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1.027.004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1.027.004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Lợi nhuận thuần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= 3 + 4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221.868.103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244.305.921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22.437.818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 nhập khác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273.735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273.735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 chi phí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190.924.801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2.313.362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3.932.400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197.170.563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6.245.762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Lợi nhuận trước thuế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= 5 + 6 – 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31.217.037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3.179.434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13.012.622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47.409.093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16.192.056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Thuế (20%)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= 8 x 20%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635.887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2.602.524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44.170.682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3.238.411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Lợi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nhuận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thuế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= 8 – 9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31.217.037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2.543.547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10.410.098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43.776.338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12.953.645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 = 10/1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4,48%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5,83%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711824" y="6332693"/>
            <a:ext cx="7588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biện</a:t>
            </a:r>
            <a:r>
              <a:rPr lang="en-US" sz="1600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endParaRPr lang="en-US" sz="1600" b="1" i="1" dirty="0"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53957" y="1102439"/>
            <a:ext cx="2467713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1000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9553958" y="5821704"/>
            <a:ext cx="961643" cy="619437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962624" y="5941846"/>
            <a:ext cx="766557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1,35%</a:t>
            </a:r>
            <a:endParaRPr lang="en-US" sz="16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30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384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3029">
        <p14:switch dir="l"/>
      </p:transition>
    </mc:Choice>
    <mc:Fallback>
      <p:transition spd="slow" advTm="130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9907" y="296250"/>
            <a:ext cx="44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panose="02040503050406030204" pitchFamily="18" charset="0"/>
              </a:rPr>
              <a:t>3.3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Tổng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hợp</a:t>
            </a:r>
            <a:r>
              <a:rPr lang="en-US" sz="2800" b="1" i="1" dirty="0" smtClean="0">
                <a:latin typeface="Cambria" panose="02040503050406030204" pitchFamily="18" charset="0"/>
              </a:rPr>
              <a:t> 2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biện</a:t>
            </a:r>
            <a:r>
              <a:rPr lang="en-US" sz="2800" b="1" i="1" dirty="0" smtClean="0">
                <a:latin typeface="Cambria" panose="02040503050406030204" pitchFamily="18" charset="0"/>
              </a:rPr>
              <a:t> </a:t>
            </a:r>
            <a:r>
              <a:rPr lang="en-US" sz="2800" b="1" i="1" dirty="0" err="1" smtClean="0">
                <a:latin typeface="Cambria" panose="02040503050406030204" pitchFamily="18" charset="0"/>
              </a:rPr>
              <a:t>pháp</a:t>
            </a:r>
            <a:endParaRPr lang="en-US" sz="2800" b="1" i="1" dirty="0">
              <a:latin typeface="Cambria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42054" y="1822203"/>
          <a:ext cx="4920093" cy="3340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2985"/>
                <a:gridCol w="1342046"/>
                <a:gridCol w="1475062"/>
              </a:tblGrid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quân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biện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pháp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thuần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696.686.459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757.826.961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Lợi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nhuận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thuế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31.217.037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44.170.682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82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quân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626.944.330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626.944.330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82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Vốn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chủ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sở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hữu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quân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201.332.177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238.026.035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82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lao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quân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 </a:t>
                      </a:r>
                      <a:r>
                        <a:rPr lang="en-US" sz="16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666.770.161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711.718.607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620873" y="2073919"/>
          <a:ext cx="6225988" cy="25072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3980"/>
                <a:gridCol w="1245199"/>
                <a:gridCol w="1385824"/>
                <a:gridCol w="1160985"/>
              </a:tblGrid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tiêu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 biện pháp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Chênh lệch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ROS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4,48%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5,83%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1,35%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ROA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4,98%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7,05%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2,07%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ROE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15,51%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18,56%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3,05%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82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NSLĐ (1000đồng/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854.830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891.037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36.207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82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Suất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hao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phi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 </a:t>
                      </a:r>
                      <a:r>
                        <a:rPr lang="en-US" sz="16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95,71%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93,92%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-1,8%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73679" y="5234500"/>
            <a:ext cx="4394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quân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biện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endParaRPr lang="en-US" b="1" i="1" dirty="0">
              <a:latin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99294" y="4710063"/>
            <a:ext cx="5255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biện</a:t>
            </a:r>
            <a:r>
              <a:rPr lang="en-US" b="1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endParaRPr lang="en-US" b="1" i="1" dirty="0">
              <a:latin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53957" y="1102439"/>
            <a:ext cx="2467713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1000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31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431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810"/>
    </mc:Choice>
    <mc:Fallback>
      <p:transition advTm="30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8" y="1662579"/>
            <a:ext cx="5378824" cy="4706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4800" y="2065989"/>
            <a:ext cx="9436100" cy="19980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Above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sz="4400" i="1" dirty="0" smtClean="0">
                <a:solidFill>
                  <a:srgbClr val="1409F7"/>
                </a:solidFill>
                <a:latin typeface="Cambria" panose="02040503050406030204" pitchFamily="18" charset="0"/>
              </a:rPr>
              <a:t>EM XIN CHÂN THÀNH CẢM ƠN THẦY, CÔ VÀ CÁC BẠN ĐÃ LẮNG NGHE</a:t>
            </a:r>
            <a:endParaRPr lang="en-US" sz="4400" i="1" dirty="0">
              <a:solidFill>
                <a:srgbClr val="1409F7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758" y="234412"/>
            <a:ext cx="1417535" cy="98702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087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17">
        <p15:prstTrans prst="origami"/>
      </p:transition>
    </mc:Choice>
    <mc:Fallback>
      <p:transition spd="slow" advTm="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3357">
            <a:off x="5762014" y="4097025"/>
            <a:ext cx="3663536" cy="22640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6647" y="336179"/>
            <a:ext cx="682731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i="1" dirty="0" err="1" smtClean="0">
                <a:latin typeface="Cambria" panose="02040503050406030204" pitchFamily="18" charset="0"/>
              </a:rPr>
              <a:t>Giới</a:t>
            </a:r>
            <a:r>
              <a:rPr lang="en-US" sz="3400" b="1" i="1" dirty="0" smtClean="0">
                <a:latin typeface="Cambria" panose="02040503050406030204" pitchFamily="18" charset="0"/>
              </a:rPr>
              <a:t> </a:t>
            </a:r>
            <a:r>
              <a:rPr lang="en-US" sz="3400" b="1" i="1" dirty="0" err="1" smtClean="0">
                <a:latin typeface="Cambria" panose="02040503050406030204" pitchFamily="18" charset="0"/>
              </a:rPr>
              <a:t>thiệu</a:t>
            </a:r>
            <a:r>
              <a:rPr lang="en-US" sz="3400" b="1" i="1" dirty="0" smtClean="0">
                <a:latin typeface="Cambria" panose="02040503050406030204" pitchFamily="18" charset="0"/>
              </a:rPr>
              <a:t> </a:t>
            </a:r>
            <a:r>
              <a:rPr lang="en-US" sz="3400" b="1" i="1" dirty="0" err="1" smtClean="0">
                <a:latin typeface="Cambria" panose="02040503050406030204" pitchFamily="18" charset="0"/>
              </a:rPr>
              <a:t>về</a:t>
            </a:r>
            <a:r>
              <a:rPr lang="en-US" sz="3400" b="1" i="1" dirty="0" smtClean="0">
                <a:latin typeface="Cambria" panose="02040503050406030204" pitchFamily="18" charset="0"/>
              </a:rPr>
              <a:t> </a:t>
            </a:r>
            <a:r>
              <a:rPr lang="en-US" sz="3400" b="1" i="1" dirty="0" err="1" smtClean="0">
                <a:latin typeface="Cambria" panose="02040503050406030204" pitchFamily="18" charset="0"/>
              </a:rPr>
              <a:t>Công</a:t>
            </a:r>
            <a:r>
              <a:rPr lang="en-US" sz="3400" b="1" i="1" dirty="0" smtClean="0">
                <a:latin typeface="Cambria" panose="02040503050406030204" pitchFamily="18" charset="0"/>
              </a:rPr>
              <a:t> </a:t>
            </a:r>
            <a:r>
              <a:rPr lang="en-US" sz="3400" b="1" i="1" dirty="0" err="1" smtClean="0">
                <a:latin typeface="Cambria" panose="02040503050406030204" pitchFamily="18" charset="0"/>
              </a:rPr>
              <a:t>ty</a:t>
            </a:r>
            <a:r>
              <a:rPr lang="en-US" sz="3400" b="1" i="1" dirty="0" smtClean="0">
                <a:latin typeface="Cambria" panose="02040503050406030204" pitchFamily="18" charset="0"/>
              </a:rPr>
              <a:t> CMC Telecom</a:t>
            </a:r>
            <a:endParaRPr lang="en-US" sz="3400" b="1" i="1" dirty="0">
              <a:latin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475" y="1761566"/>
            <a:ext cx="5486398" cy="458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Cambria" panose="02040503050406030204" pitchFamily="18" charset="0"/>
              </a:rPr>
              <a:t>Tên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đầy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đủ</a:t>
            </a:r>
            <a:r>
              <a:rPr lang="en-US" sz="2200" dirty="0" smtClean="0">
                <a:latin typeface="Cambria" panose="02040503050406030204" pitchFamily="18" charset="0"/>
              </a:rPr>
              <a:t>: </a:t>
            </a:r>
            <a:r>
              <a:rPr lang="en-US" sz="2200" dirty="0" err="1" smtClean="0">
                <a:latin typeface="Cambria" panose="02040503050406030204" pitchFamily="18" charset="0"/>
              </a:rPr>
              <a:t>Công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ty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Cổ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phần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Hạ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tầng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Viễn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thông</a:t>
            </a:r>
            <a:r>
              <a:rPr lang="en-US" sz="2200" dirty="0" smtClean="0">
                <a:latin typeface="Cambria" panose="02040503050406030204" pitchFamily="18" charset="0"/>
              </a:rPr>
              <a:t> CMC</a:t>
            </a: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Cambria" panose="02040503050406030204" pitchFamily="18" charset="0"/>
              </a:rPr>
              <a:t>Thành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lập</a:t>
            </a:r>
            <a:r>
              <a:rPr lang="en-US" sz="2200" dirty="0" smtClean="0">
                <a:latin typeface="Cambria" panose="02040503050406030204" pitchFamily="18" charset="0"/>
              </a:rPr>
              <a:t>: 05/09/2008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Cambria" panose="02040503050406030204" pitchFamily="18" charset="0"/>
              </a:rPr>
              <a:t>Địa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chỉ</a:t>
            </a:r>
            <a:r>
              <a:rPr lang="en-US" sz="2200" dirty="0" smtClean="0">
                <a:latin typeface="Cambria" panose="02040503050406030204" pitchFamily="18" charset="0"/>
              </a:rPr>
              <a:t>: </a:t>
            </a:r>
            <a:r>
              <a:rPr lang="en-US" sz="2200" dirty="0" err="1" smtClean="0">
                <a:latin typeface="Cambria" panose="02040503050406030204" pitchFamily="18" charset="0"/>
              </a:rPr>
              <a:t>Tầng</a:t>
            </a:r>
            <a:r>
              <a:rPr lang="en-US" sz="2200" dirty="0" smtClean="0">
                <a:latin typeface="Cambria" panose="02040503050406030204" pitchFamily="18" charset="0"/>
              </a:rPr>
              <a:t> 15 – </a:t>
            </a:r>
            <a:r>
              <a:rPr lang="en-US" sz="2200" dirty="0" err="1" smtClean="0">
                <a:latin typeface="Cambria" panose="02040503050406030204" pitchFamily="18" charset="0"/>
              </a:rPr>
              <a:t>tòa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nhà</a:t>
            </a:r>
            <a:r>
              <a:rPr lang="en-US" sz="2200" dirty="0" smtClean="0">
                <a:latin typeface="Cambria" panose="02040503050406030204" pitchFamily="18" charset="0"/>
              </a:rPr>
              <a:t> CMC Tower, </a:t>
            </a:r>
            <a:r>
              <a:rPr lang="en-US" sz="2200" dirty="0" err="1" smtClean="0">
                <a:latin typeface="Cambria" panose="02040503050406030204" pitchFamily="18" charset="0"/>
              </a:rPr>
              <a:t>Duy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Tân</a:t>
            </a:r>
            <a:r>
              <a:rPr lang="en-US" sz="2200" dirty="0" smtClean="0">
                <a:latin typeface="Cambria" panose="02040503050406030204" pitchFamily="18" charset="0"/>
              </a:rPr>
              <a:t>, </a:t>
            </a:r>
            <a:r>
              <a:rPr lang="en-US" sz="2200" dirty="0" err="1" smtClean="0">
                <a:latin typeface="Cambria" panose="02040503050406030204" pitchFamily="18" charset="0"/>
              </a:rPr>
              <a:t>Dịch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Vọng</a:t>
            </a:r>
            <a:r>
              <a:rPr lang="en-US" sz="2200" dirty="0" smtClean="0">
                <a:latin typeface="Cambria" panose="02040503050406030204" pitchFamily="18" charset="0"/>
              </a:rPr>
              <a:t>, </a:t>
            </a:r>
            <a:r>
              <a:rPr lang="en-US" sz="2200" dirty="0" err="1" smtClean="0">
                <a:latin typeface="Cambria" panose="02040503050406030204" pitchFamily="18" charset="0"/>
              </a:rPr>
              <a:t>Cầu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Giấy</a:t>
            </a:r>
            <a:r>
              <a:rPr lang="en-US" sz="2200" dirty="0" smtClean="0">
                <a:latin typeface="Cambria" panose="02040503050406030204" pitchFamily="18" charset="0"/>
              </a:rPr>
              <a:t>, HN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Cambria" panose="02040503050406030204" pitchFamily="18" charset="0"/>
              </a:rPr>
              <a:t>Vốn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điều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lệ</a:t>
            </a:r>
            <a:r>
              <a:rPr lang="en-US" sz="2200" dirty="0" smtClean="0">
                <a:latin typeface="Cambria" panose="02040503050406030204" pitchFamily="18" charset="0"/>
              </a:rPr>
              <a:t>: 335 </a:t>
            </a:r>
            <a:r>
              <a:rPr lang="en-US" sz="2200" dirty="0" err="1" smtClean="0">
                <a:latin typeface="Cambria" panose="02040503050406030204" pitchFamily="18" charset="0"/>
              </a:rPr>
              <a:t>tỷ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đồng</a:t>
            </a:r>
            <a:endParaRPr lang="en-US" sz="22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Cambria" panose="02040503050406030204" pitchFamily="18" charset="0"/>
              </a:rPr>
              <a:t>Vốn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kinh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doanh</a:t>
            </a:r>
            <a:r>
              <a:rPr lang="en-US" sz="2200" dirty="0" smtClean="0">
                <a:latin typeface="Cambria" panose="02040503050406030204" pitchFamily="18" charset="0"/>
              </a:rPr>
              <a:t>: </a:t>
            </a:r>
            <a:r>
              <a:rPr lang="en-US" sz="2200" dirty="0" err="1" smtClean="0">
                <a:latin typeface="Cambria" panose="02040503050406030204" pitchFamily="18" charset="0"/>
              </a:rPr>
              <a:t>hơn</a:t>
            </a:r>
            <a:r>
              <a:rPr lang="en-US" sz="2200" dirty="0" smtClean="0">
                <a:latin typeface="Cambria" panose="02040503050406030204" pitchFamily="18" charset="0"/>
              </a:rPr>
              <a:t> 678,8 </a:t>
            </a:r>
            <a:r>
              <a:rPr lang="en-US" sz="2200" dirty="0" err="1" smtClean="0">
                <a:latin typeface="Cambria" panose="02040503050406030204" pitchFamily="18" charset="0"/>
              </a:rPr>
              <a:t>tỷ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đồng</a:t>
            </a:r>
            <a:r>
              <a:rPr lang="en-US" sz="2200" dirty="0" smtClean="0">
                <a:latin typeface="Cambria" panose="02040503050406030204" pitchFamily="18" charset="0"/>
              </a:rPr>
              <a:t> (31/03/2015)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Cambria" panose="02040503050406030204" pitchFamily="18" charset="0"/>
              </a:rPr>
              <a:t>Tổng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số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nhân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viên</a:t>
            </a:r>
            <a:r>
              <a:rPr lang="en-US" sz="2200" dirty="0" smtClean="0">
                <a:latin typeface="Cambria" panose="02040503050406030204" pitchFamily="18" charset="0"/>
              </a:rPr>
              <a:t>: 815 </a:t>
            </a:r>
            <a:r>
              <a:rPr lang="en-US" sz="2200" dirty="0" err="1" smtClean="0">
                <a:latin typeface="Cambria" panose="02040503050406030204" pitchFamily="18" charset="0"/>
              </a:rPr>
              <a:t>người</a:t>
            </a:r>
            <a:r>
              <a:rPr lang="en-US" sz="2200" dirty="0" smtClean="0">
                <a:latin typeface="Cambria" panose="02040503050406030204" pitchFamily="18" charset="0"/>
              </a:rPr>
              <a:t> (30/09/2015)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Cambria" panose="02040503050406030204" pitchFamily="18" charset="0"/>
              </a:rPr>
              <a:t>Lĩnh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vực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hoạt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động</a:t>
            </a:r>
            <a:r>
              <a:rPr lang="en-US" sz="2200" dirty="0" smtClean="0">
                <a:latin typeface="Cambria" panose="02040503050406030204" pitchFamily="18" charset="0"/>
              </a:rPr>
              <a:t>: </a:t>
            </a:r>
            <a:r>
              <a:rPr lang="en-US" sz="2200" dirty="0" err="1" smtClean="0">
                <a:latin typeface="Cambria" panose="02040503050406030204" pitchFamily="18" charset="0"/>
              </a:rPr>
              <a:t>Viễn</a:t>
            </a:r>
            <a:r>
              <a:rPr lang="en-US" sz="2200" dirty="0" smtClean="0">
                <a:latin typeface="Cambria" panose="02040503050406030204" pitchFamily="18" charset="0"/>
              </a:rPr>
              <a:t> </a:t>
            </a:r>
            <a:r>
              <a:rPr lang="en-US" sz="2200" dirty="0" err="1" smtClean="0">
                <a:latin typeface="Cambria" panose="02040503050406030204" pitchFamily="18" charset="0"/>
              </a:rPr>
              <a:t>thông</a:t>
            </a:r>
            <a:r>
              <a:rPr lang="en-US" sz="2200" dirty="0" smtClean="0">
                <a:latin typeface="Cambria" panose="02040503050406030204" pitchFamily="18" charset="0"/>
              </a:rPr>
              <a:t> - Internet</a:t>
            </a:r>
            <a:endParaRPr lang="en-US" sz="2200" dirty="0">
              <a:latin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6181">
            <a:off x="5753261" y="1429603"/>
            <a:ext cx="3693459" cy="2464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959" y="1528975"/>
            <a:ext cx="2684606" cy="3939504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116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6282">
        <p15:prstTrans prst="airplane"/>
      </p:transition>
    </mc:Choice>
    <mc:Fallback>
      <p:transition spd="slow" advTm="2628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5967" y="376520"/>
            <a:ext cx="7182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hiệu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kinh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doanh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21657"/>
              </p:ext>
            </p:extLst>
          </p:nvPr>
        </p:nvGraphicFramePr>
        <p:xfrm>
          <a:off x="4074459" y="1760358"/>
          <a:ext cx="7713188" cy="371282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793468"/>
                <a:gridCol w="1335440"/>
                <a:gridCol w="1342471"/>
                <a:gridCol w="1342471"/>
                <a:gridCol w="899338"/>
              </a:tblGrid>
              <a:tr h="75303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tiêu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 sánh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530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+/-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thuần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696.686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554.602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142.084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25,62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Lợi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nhuận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trước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thuế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31.217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23.955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7.261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30,31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Lợi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nhuận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thuế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31.217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23.955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7.261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30,31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suất lợi nhuận/doanh thu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4,48%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4,32%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5,11%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350047" y="1354125"/>
            <a:ext cx="2661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ambria" panose="02040503050406030204" pitchFamily="18" charset="0"/>
              </a:rPr>
              <a:t>Đơn</a:t>
            </a:r>
            <a:r>
              <a:rPr lang="en-US" sz="2000" dirty="0" smtClean="0">
                <a:latin typeface="Cambria" panose="02040503050406030204" pitchFamily="18" charset="0"/>
              </a:rPr>
              <a:t> </a:t>
            </a:r>
            <a:r>
              <a:rPr lang="en-US" sz="2000" dirty="0" err="1" smtClean="0">
                <a:latin typeface="Cambria" panose="02040503050406030204" pitchFamily="18" charset="0"/>
              </a:rPr>
              <a:t>vị</a:t>
            </a:r>
            <a:r>
              <a:rPr lang="en-US" sz="2000" dirty="0" smtClean="0">
                <a:latin typeface="Cambria" panose="02040503050406030204" pitchFamily="18" charset="0"/>
              </a:rPr>
              <a:t> </a:t>
            </a:r>
            <a:r>
              <a:rPr lang="en-US" sz="2000" dirty="0" err="1" smtClean="0">
                <a:latin typeface="Cambria" panose="02040503050406030204" pitchFamily="18" charset="0"/>
              </a:rPr>
              <a:t>tính</a:t>
            </a:r>
            <a:r>
              <a:rPr lang="en-US" sz="2000" dirty="0" smtClean="0">
                <a:latin typeface="Cambria" panose="02040503050406030204" pitchFamily="18" charset="0"/>
              </a:rPr>
              <a:t>: </a:t>
            </a:r>
            <a:r>
              <a:rPr lang="en-US" sz="2000" dirty="0" err="1" smtClean="0">
                <a:latin typeface="Cambria" panose="02040503050406030204" pitchFamily="18" charset="0"/>
              </a:rPr>
              <a:t>triệu</a:t>
            </a:r>
            <a:r>
              <a:rPr lang="en-US" sz="2000" dirty="0" smtClean="0">
                <a:latin typeface="Cambria" panose="02040503050406030204" pitchFamily="18" charset="0"/>
              </a:rPr>
              <a:t> </a:t>
            </a:r>
            <a:r>
              <a:rPr lang="en-US" sz="2000" dirty="0" err="1" smtClean="0">
                <a:latin typeface="Cambria" panose="02040503050406030204" pitchFamily="18" charset="0"/>
              </a:rPr>
              <a:t>đồng</a:t>
            </a:r>
            <a:endParaRPr lang="en-US" sz="2000" dirty="0">
              <a:latin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65697" y="5856703"/>
            <a:ext cx="471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Cambria" panose="02040503050406030204" pitchFamily="18" charset="0"/>
              </a:rPr>
              <a:t>Kết</a:t>
            </a:r>
            <a:r>
              <a:rPr lang="en-US" sz="2000" b="1" dirty="0" smtClean="0"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</a:rPr>
              <a:t>quả</a:t>
            </a:r>
            <a:r>
              <a:rPr lang="en-US" sz="2000" b="1" dirty="0" smtClean="0"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</a:rPr>
              <a:t>kinh</a:t>
            </a:r>
            <a:r>
              <a:rPr lang="en-US" sz="2000" b="1" dirty="0" smtClean="0"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</a:rPr>
              <a:t>doanh</a:t>
            </a:r>
            <a:r>
              <a:rPr lang="en-US" sz="2000" b="1" dirty="0" smtClean="0"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</a:rPr>
              <a:t>năm</a:t>
            </a:r>
            <a:r>
              <a:rPr lang="en-US" sz="2000" b="1" dirty="0" smtClean="0">
                <a:latin typeface="Cambria" panose="02040503050406030204" pitchFamily="18" charset="0"/>
              </a:rPr>
              <a:t> 2013 </a:t>
            </a:r>
            <a:r>
              <a:rPr lang="en-US" sz="2000" b="1" dirty="0" err="1" smtClean="0">
                <a:latin typeface="Cambria" panose="02040503050406030204" pitchFamily="18" charset="0"/>
              </a:rPr>
              <a:t>và</a:t>
            </a:r>
            <a:r>
              <a:rPr lang="en-US" sz="2000" b="1" dirty="0" smtClean="0">
                <a:latin typeface="Cambria" panose="02040503050406030204" pitchFamily="18" charset="0"/>
              </a:rPr>
              <a:t> 2014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5664582"/>
              </p:ext>
            </p:extLst>
          </p:nvPr>
        </p:nvGraphicFramePr>
        <p:xfrm>
          <a:off x="286502" y="1303729"/>
          <a:ext cx="3313950" cy="5097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684494" y="1354125"/>
            <a:ext cx="0" cy="505302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42765" y="1358608"/>
            <a:ext cx="0" cy="50530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68154" y="5440178"/>
            <a:ext cx="3595087" cy="322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17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3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3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3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3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BCTC </a:t>
            </a:r>
            <a:r>
              <a:rPr lang="en-US" sz="13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3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3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3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2014</a:t>
            </a:r>
            <a:endParaRPr lang="en-US" sz="13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gular Pentagon 5"/>
          <p:cNvSpPr/>
          <p:nvPr/>
        </p:nvSpPr>
        <p:spPr>
          <a:xfrm>
            <a:off x="7369112" y="4908178"/>
            <a:ext cx="887383" cy="518554"/>
          </a:xfrm>
          <a:prstGeom prst="pentagon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456894" y="4195482"/>
            <a:ext cx="0" cy="363071"/>
          </a:xfrm>
          <a:prstGeom prst="straightConnector1">
            <a:avLst/>
          </a:prstGeom>
          <a:ln w="381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9936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13"/>
    </mc:Choice>
    <mc:Fallback>
      <p:transition spd="slow" advTm="47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3650" y="403414"/>
            <a:ext cx="9383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hiệu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kinh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tổng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hợp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091528" y="1371601"/>
          <a:ext cx="5983931" cy="329480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927910"/>
                <a:gridCol w="1352007"/>
                <a:gridCol w="1352007"/>
                <a:gridCol w="1352007"/>
              </a:tblGrid>
              <a:tr h="397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 2013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 2012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28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Nợ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phải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trả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462.842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388.382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326.594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28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Vốn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chủ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sở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hữu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215.940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186.723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165.992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28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678.782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575.105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492.587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28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ngắn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hạn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226.926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194.453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168.634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28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dài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hạn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451.856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380.652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323.953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28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tồn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25.688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22.583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19.980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85491"/>
              </p:ext>
            </p:extLst>
          </p:nvPr>
        </p:nvGraphicFramePr>
        <p:xfrm>
          <a:off x="264967" y="2792121"/>
          <a:ext cx="5567082" cy="339839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65031"/>
                <a:gridCol w="1778919"/>
                <a:gridCol w="1563531"/>
                <a:gridCol w="1559601"/>
              </a:tblGrid>
              <a:tr h="6551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trị bình quân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 quân 2014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quân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Nợ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phải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trả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425.612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357.488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Vốn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chủ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sở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hữu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201.332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176.358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626.944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533.846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 sản ngắn hạn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210.690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181.543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dài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hạn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416.254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352.302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 tồn kho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24.134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21.280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40389" y="4944782"/>
            <a:ext cx="4450970" cy="90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Một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số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các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giá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trị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cơ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bản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trong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bảng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cân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đối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kế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mbria" panose="02040503050406030204" pitchFamily="18" charset="0"/>
                <a:ea typeface="Calibri" panose="020F0502020204030204" pitchFamily="34" charset="0"/>
              </a:rPr>
              <a:t>toán</a:t>
            </a:r>
            <a:endParaRPr lang="en-US" sz="2300" b="1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3724" y="2324330"/>
            <a:ext cx="4472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4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24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quân</a:t>
            </a:r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9595" y="4662727"/>
            <a:ext cx="3573222" cy="322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017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3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1300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BCTC </a:t>
            </a:r>
            <a:r>
              <a:rPr lang="en-US" sz="13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3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3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3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2013, 2014</a:t>
            </a:r>
            <a:endParaRPr lang="en-US" sz="13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88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6"/>
    </mc:Choice>
    <mc:Fallback>
      <p:transition spd="slow" advTm="1314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00954" y="1716943"/>
          <a:ext cx="10256091" cy="18288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795625"/>
                <a:gridCol w="1481759"/>
                <a:gridCol w="1683974"/>
                <a:gridCol w="1812974"/>
                <a:gridCol w="1481759"/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Tỷ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số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Ký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hiệu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Năm 2014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Năm 2013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TB ngành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Sức sinh lời của doanh thu thuần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ROS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4,48%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4,32%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Sức sinh lời của tổng tài sản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ROA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4,98%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4,48%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7%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Sức sinh lời của vốn chủ sở hữu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ROE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15,51%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13,58%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13%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63972"/>
              </p:ext>
            </p:extLst>
          </p:nvPr>
        </p:nvGraphicFramePr>
        <p:xfrm>
          <a:off x="484094" y="4678070"/>
          <a:ext cx="5230907" cy="17373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580834"/>
                <a:gridCol w="1309336"/>
                <a:gridCol w="1340737"/>
              </a:tblGrid>
              <a:tr h="365760"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Các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nhân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ảnh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hưởng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tuyệt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đối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3975"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Số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tương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đối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∆ROA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0,5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57785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 SOA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0,3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60</a:t>
                      </a:r>
                      <a:r>
                        <a:rPr lang="en-US" sz="1600" dirty="0">
                          <a:effectLst/>
                        </a:rPr>
                        <a:t>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57785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Do ROS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0,2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40%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634754"/>
              </p:ext>
            </p:extLst>
          </p:nvPr>
        </p:nvGraphicFramePr>
        <p:xfrm>
          <a:off x="5992380" y="4651004"/>
          <a:ext cx="5917234" cy="182880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919456"/>
                <a:gridCol w="1498889"/>
                <a:gridCol w="1498889"/>
              </a:tblGrid>
              <a:tr h="365760"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tố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hưởng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tuyệt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∆ROE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1,93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100,00%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marL="631825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SOA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49,22%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marL="631825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ROS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27,98%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 marL="631825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22,80%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66729" y="4004901"/>
                <a:ext cx="4408836" cy="542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1409F7"/>
                    </a:solidFill>
                    <a:latin typeface="Cambria" panose="02040503050406030204" pitchFamily="18" charset="0"/>
                    <a:ea typeface="Times New Roman" panose="02020603050405020304" pitchFamily="18" charset="0"/>
                  </a:rPr>
                  <a:t>ROE = ROS x SOA x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1409F7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𝐓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ổ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𝐧𝐠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𝐭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à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𝐢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𝐬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ả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𝐕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ố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𝐧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𝐜𝐡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ủ 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𝐬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ở 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𝐡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ữ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𝐮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𝐛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ì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𝐧𝐡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𝐪𝐮</m:t>
                        </m:r>
                        <m:r>
                          <a:rPr lang="en-US" b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â</m:t>
                        </m:r>
                        <m:r>
                          <a:rPr lang="en-US" b="1" i="1">
                            <a:solidFill>
                              <a:srgbClr val="1409F7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1409F7"/>
                    </a:solidFill>
                    <a:effectLst/>
                    <a:latin typeface="Cambria" panose="02040503050406030204" pitchFamily="18" charset="0"/>
                    <a:ea typeface="Times New Roman,"/>
                    <a:cs typeface="Times New Roman,"/>
                  </a:rPr>
                  <a:t> )</a:t>
                </a:r>
                <a:endParaRPr lang="en-US" b="1" dirty="0">
                  <a:solidFill>
                    <a:srgbClr val="1409F7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29" y="4004901"/>
                <a:ext cx="4408836" cy="542713"/>
              </a:xfrm>
              <a:prstGeom prst="rect">
                <a:avLst/>
              </a:prstGeom>
              <a:blipFill rotWithShape="0">
                <a:blip r:embed="rId3"/>
                <a:stretch>
                  <a:fillRect l="-1107" r="-415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132107" y="4218623"/>
            <a:ext cx="193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409F7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ROA = </a:t>
            </a:r>
            <a:r>
              <a:rPr lang="en-US" b="1" dirty="0" smtClean="0">
                <a:solidFill>
                  <a:srgbClr val="1409F7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ROS x SOA</a:t>
            </a:r>
            <a:endParaRPr lang="en-US" b="1" dirty="0">
              <a:solidFill>
                <a:srgbClr val="1409F7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64409" y="1281064"/>
            <a:ext cx="4992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2000" b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b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b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2000" b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000" b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000" b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lời</a:t>
            </a:r>
            <a:r>
              <a:rPr lang="en-US" sz="2000" b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b="1" dirty="0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1409F7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</a:t>
            </a:r>
            <a:endParaRPr lang="en-US" sz="2000" b="1" dirty="0">
              <a:solidFill>
                <a:srgbClr val="1409F7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211" y="3544765"/>
            <a:ext cx="2224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BCTC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613650" y="403414"/>
            <a:ext cx="9383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hiệu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kinh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tổng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hợp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7026388" y="2649071"/>
            <a:ext cx="907377" cy="443753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56294" y="3334871"/>
            <a:ext cx="410435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14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10"/>
    </mc:Choice>
    <mc:Fallback>
      <p:transition spd="slow" advTm="29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69895" y="1227626"/>
          <a:ext cx="9658302" cy="2286000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325508"/>
                <a:gridCol w="2016469"/>
                <a:gridCol w="1476414"/>
                <a:gridCol w="1455881"/>
                <a:gridCol w="1364503"/>
                <a:gridCol w="1019527"/>
              </a:tblGrid>
              <a:tr h="411480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Chỉ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tiêu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Đơn vị tính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Năm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tài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chính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So sánh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1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2014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2013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+/-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%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</a:rPr>
                        <a:t>Doanh</a:t>
                      </a:r>
                      <a:r>
                        <a:rPr lang="en-US" sz="1800" b="0" dirty="0">
                          <a:effectLst/>
                        </a:rPr>
                        <a:t> </a:t>
                      </a:r>
                      <a:r>
                        <a:rPr lang="en-US" sz="1800" b="0" dirty="0" err="1">
                          <a:effectLst/>
                        </a:rPr>
                        <a:t>thu</a:t>
                      </a:r>
                      <a:r>
                        <a:rPr lang="en-US" sz="1800" b="0" dirty="0">
                          <a:effectLst/>
                        </a:rPr>
                        <a:t> </a:t>
                      </a:r>
                      <a:r>
                        <a:rPr lang="en-US" sz="1800" b="0" dirty="0" err="1">
                          <a:effectLst/>
                        </a:rPr>
                        <a:t>thuần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Triệu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đồng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696.686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554.602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142.084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25,62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</a:rPr>
                        <a:t>Lợi</a:t>
                      </a:r>
                      <a:r>
                        <a:rPr lang="en-US" sz="1800" b="0" dirty="0">
                          <a:effectLst/>
                        </a:rPr>
                        <a:t> </a:t>
                      </a:r>
                      <a:r>
                        <a:rPr lang="en-US" sz="1800" b="0" dirty="0" err="1">
                          <a:effectLst/>
                        </a:rPr>
                        <a:t>nhuận</a:t>
                      </a:r>
                      <a:r>
                        <a:rPr lang="en-US" sz="1800" b="0" dirty="0">
                          <a:effectLst/>
                        </a:rPr>
                        <a:t> </a:t>
                      </a:r>
                      <a:r>
                        <a:rPr lang="en-US" sz="1800" b="0" dirty="0" err="1">
                          <a:effectLst/>
                        </a:rPr>
                        <a:t>sau</a:t>
                      </a:r>
                      <a:r>
                        <a:rPr lang="en-US" sz="1800" b="0" dirty="0">
                          <a:effectLst/>
                        </a:rPr>
                        <a:t> </a:t>
                      </a:r>
                      <a:r>
                        <a:rPr lang="en-US" sz="1800" b="0" dirty="0" err="1">
                          <a:effectLst/>
                        </a:rPr>
                        <a:t>thuế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Triệu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đồng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31.217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23.955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7.261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30,31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</a:rPr>
                        <a:t>Số</a:t>
                      </a:r>
                      <a:r>
                        <a:rPr lang="en-US" sz="1800" b="0" dirty="0">
                          <a:effectLst/>
                        </a:rPr>
                        <a:t> </a:t>
                      </a:r>
                      <a:r>
                        <a:rPr lang="en-US" sz="1800" b="0" dirty="0" err="1">
                          <a:effectLst/>
                        </a:rPr>
                        <a:t>lao</a:t>
                      </a:r>
                      <a:r>
                        <a:rPr lang="en-US" sz="1800" b="0" dirty="0">
                          <a:effectLst/>
                        </a:rPr>
                        <a:t> </a:t>
                      </a:r>
                      <a:r>
                        <a:rPr lang="en-US" sz="1800" b="0" dirty="0" err="1">
                          <a:effectLst/>
                        </a:rPr>
                        <a:t>động</a:t>
                      </a:r>
                      <a:r>
                        <a:rPr lang="en-US" sz="1800" b="0" dirty="0">
                          <a:effectLst/>
                        </a:rPr>
                        <a:t> </a:t>
                      </a:r>
                      <a:r>
                        <a:rPr lang="en-US" sz="1800" b="0" dirty="0" err="1">
                          <a:effectLst/>
                        </a:rPr>
                        <a:t>bình</a:t>
                      </a:r>
                      <a:r>
                        <a:rPr lang="en-US" sz="1800" b="0" dirty="0">
                          <a:effectLst/>
                        </a:rPr>
                        <a:t> </a:t>
                      </a:r>
                      <a:r>
                        <a:rPr lang="en-US" sz="1800" b="0" dirty="0" err="1">
                          <a:effectLst/>
                        </a:rPr>
                        <a:t>quân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Người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815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710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14,79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 smtClean="0">
                          <a:effectLst/>
                        </a:rPr>
                        <a:t>NSLĐ</a:t>
                      </a:r>
                      <a:r>
                        <a:rPr lang="en-US" sz="1800" b="0" baseline="-25000" dirty="0" err="1" smtClean="0">
                          <a:effectLst/>
                        </a:rPr>
                        <a:t>bq</a:t>
                      </a:r>
                      <a:r>
                        <a:rPr lang="en-US" sz="1800" b="0" baseline="-25000" dirty="0" smtClean="0">
                          <a:effectLst/>
                        </a:rPr>
                        <a:t> </a:t>
                      </a:r>
                      <a:r>
                        <a:rPr lang="en-US" sz="1800" b="0" baseline="-25000" dirty="0" err="1" smtClean="0">
                          <a:effectLst/>
                        </a:rPr>
                        <a:t>năm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Triệu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en-US" sz="1800" dirty="0" err="1" smtClean="0">
                          <a:effectLst/>
                        </a:rPr>
                        <a:t>đồng</a:t>
                      </a:r>
                      <a:r>
                        <a:rPr lang="en-US" sz="1800" dirty="0" smtClean="0">
                          <a:effectLst/>
                        </a:rPr>
                        <a:t>/</a:t>
                      </a:r>
                      <a:r>
                        <a:rPr lang="en-US" sz="1800" dirty="0" err="1" smtClean="0">
                          <a:effectLst/>
                        </a:rPr>
                        <a:t>người</a:t>
                      </a:r>
                      <a:endParaRPr lang="en-US" sz="18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854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781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73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9,44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162084" y="3755328"/>
            <a:ext cx="3796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lao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62923"/>
              </p:ext>
            </p:extLst>
          </p:nvPr>
        </p:nvGraphicFramePr>
        <p:xfrm>
          <a:off x="6212541" y="4321785"/>
          <a:ext cx="5459505" cy="20574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763084"/>
                <a:gridCol w="1173572"/>
                <a:gridCol w="1522849"/>
              </a:tblGrid>
              <a:tr h="548640"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tố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hưởng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tuyệt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∆S</a:t>
                      </a:r>
                      <a:r>
                        <a:rPr lang="en-US" sz="15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LĐ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73,7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100,00%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57785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thuần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(DTT)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200,1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271,53%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577850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lao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quân</a:t>
                      </a: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(L)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5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126,4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-171,53%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6265" y="4276652"/>
            <a:ext cx="48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latin typeface="Cambria" panose="02040503050406030204" pitchFamily="18" charset="0"/>
              </a:rPr>
              <a:t>Phân</a:t>
            </a:r>
            <a:r>
              <a:rPr lang="en-US" sz="2000" b="1" dirty="0" smtClean="0"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</a:rPr>
              <a:t>tích</a:t>
            </a:r>
            <a:r>
              <a:rPr lang="en-US" sz="2000" b="1" dirty="0" smtClean="0"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</a:rPr>
              <a:t>tình</a:t>
            </a:r>
            <a:r>
              <a:rPr lang="en-US" sz="2000" b="1" dirty="0" smtClean="0"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</a:rPr>
              <a:t>hình</a:t>
            </a:r>
            <a:r>
              <a:rPr lang="en-US" sz="2000" b="1" dirty="0" smtClean="0"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</a:rPr>
              <a:t>sử</a:t>
            </a:r>
            <a:r>
              <a:rPr lang="en-US" sz="2000" b="1" dirty="0" smtClean="0"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</a:rPr>
              <a:t>dụng</a:t>
            </a:r>
            <a:r>
              <a:rPr lang="en-US" sz="2000" b="1" dirty="0" smtClean="0"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</a:rPr>
              <a:t>lao</a:t>
            </a:r>
            <a:r>
              <a:rPr lang="en-US" sz="2000" b="1" dirty="0" smtClean="0">
                <a:latin typeface="Cambria" panose="02040503050406030204" pitchFamily="18" charset="0"/>
              </a:rPr>
              <a:t> </a:t>
            </a:r>
            <a:r>
              <a:rPr lang="en-US" sz="2000" b="1" dirty="0" err="1" smtClean="0">
                <a:latin typeface="Cambria" panose="02040503050406030204" pitchFamily="18" charset="0"/>
              </a:rPr>
              <a:t>động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8582" y="4784529"/>
                <a:ext cx="3073470" cy="646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80340" indent="269875" algn="just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FF0000"/>
                    </a:solidFill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∆LĐ = LĐ</a:t>
                </a:r>
                <a:r>
                  <a:rPr lang="en-US" sz="2000" baseline="-25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LĐ</a:t>
                </a:r>
                <a:r>
                  <a:rPr lang="en-US" sz="2000" baseline="-25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14:m>
                  <m:oMath xmlns:m="http://schemas.openxmlformats.org/officeDocument/2006/math">
                    <m:r>
                      <a:rPr lang="en-US" sz="2000" b="0" i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sz="2000" b="0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DT</m:t>
                            </m:r>
                          </m:e>
                          <m:sub>
                            <m:r>
                              <a:rPr lang="en-US" sz="2000" b="0" i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DT</m:t>
                            </m:r>
                          </m:e>
                          <m:sub>
                            <m:r>
                              <a:rPr lang="en-US" sz="2000" b="0" i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82" y="4784529"/>
                <a:ext cx="3073470" cy="6462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93160" y="5538499"/>
                <a:ext cx="5490882" cy="650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 smtClean="0">
                    <a:solidFill>
                      <a:srgbClr val="1409F7"/>
                    </a:solidFill>
                    <a:latin typeface="Cambria" panose="02040503050406030204" pitchFamily="18" charset="0"/>
                  </a:rPr>
                  <a:t>∆LĐ = LĐ</a:t>
                </a:r>
                <a:r>
                  <a:rPr lang="en-US" sz="2000" baseline="-25000" dirty="0">
                    <a:solidFill>
                      <a:srgbClr val="1409F7"/>
                    </a:solidFill>
                    <a:latin typeface="Cambria" panose="02040503050406030204" pitchFamily="18" charset="0"/>
                  </a:rPr>
                  <a:t>1</a:t>
                </a:r>
                <a:r>
                  <a:rPr lang="en-US" sz="2000" dirty="0">
                    <a:solidFill>
                      <a:srgbClr val="1409F7"/>
                    </a:solidFill>
                    <a:latin typeface="Cambria" panose="02040503050406030204" pitchFamily="18" charset="0"/>
                  </a:rPr>
                  <a:t> – </a:t>
                </a:r>
                <a:r>
                  <a:rPr lang="en-US" sz="2000" dirty="0" smtClean="0">
                    <a:solidFill>
                      <a:srgbClr val="1409F7"/>
                    </a:solidFill>
                    <a:latin typeface="Cambria" panose="02040503050406030204" pitchFamily="18" charset="0"/>
                  </a:rPr>
                  <a:t>LĐ</a:t>
                </a:r>
                <a:r>
                  <a:rPr lang="en-US" sz="2000" baseline="-25000" dirty="0" smtClean="0">
                    <a:solidFill>
                      <a:srgbClr val="1409F7"/>
                    </a:solidFill>
                    <a:latin typeface="Cambria" panose="02040503050406030204" pitchFamily="18" charset="0"/>
                  </a:rPr>
                  <a:t>0</a:t>
                </a:r>
                <a:r>
                  <a:rPr lang="en-US" sz="2000" dirty="0">
                    <a:solidFill>
                      <a:srgbClr val="1409F7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2000" dirty="0" smtClean="0">
                    <a:solidFill>
                      <a:srgbClr val="1409F7"/>
                    </a:solidFill>
                    <a:latin typeface="Cambria" panose="02040503050406030204" pitchFamily="18" charset="0"/>
                  </a:rPr>
                  <a:t>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1409F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1409F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rgbClr val="1409F7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e>
                          <m:sub>
                            <m:r>
                              <a:rPr lang="en-US" sz="2000" b="0" i="0">
                                <a:solidFill>
                                  <a:srgbClr val="1409F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rgbClr val="1409F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rgbClr val="1409F7"/>
                                </a:solidFill>
                                <a:latin typeface="Cambria Math" panose="02040503050406030204" pitchFamily="18" charset="0"/>
                              </a:rPr>
                              <m:t>DT</m:t>
                            </m:r>
                          </m:e>
                          <m:sub>
                            <m:r>
                              <a:rPr lang="en-US" sz="2000" b="0" i="0">
                                <a:solidFill>
                                  <a:srgbClr val="1409F7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1409F7"/>
                    </a:solidFill>
                    <a:latin typeface="Cambria" panose="02040503050406030204" pitchFamily="18" charset="0"/>
                  </a:rPr>
                  <a:t> = 815 – </a:t>
                </a:r>
                <a:r>
                  <a:rPr lang="en-US" sz="2000" dirty="0" smtClean="0">
                    <a:solidFill>
                      <a:srgbClr val="1409F7"/>
                    </a:solidFill>
                    <a:latin typeface="Cambria" panose="02040503050406030204" pitchFamily="18" charset="0"/>
                  </a:rPr>
                  <a:t>710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1409F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0">
                            <a:solidFill>
                              <a:srgbClr val="1409F7"/>
                            </a:solidFill>
                            <a:latin typeface="Cambria Math" panose="02040503050406030204" pitchFamily="18" charset="0"/>
                          </a:rPr>
                          <m:t>696.686</m:t>
                        </m:r>
                      </m:num>
                      <m:den>
                        <m:r>
                          <a:rPr lang="en-US" sz="2000" b="0" i="0">
                            <a:solidFill>
                              <a:srgbClr val="1409F7"/>
                            </a:solidFill>
                            <a:latin typeface="Cambria Math" panose="02040503050406030204" pitchFamily="18" charset="0"/>
                          </a:rPr>
                          <m:t>554.602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1409F7"/>
                    </a:solidFill>
                    <a:latin typeface="Cambria" panose="02040503050406030204" pitchFamily="18" charset="0"/>
                  </a:rPr>
                  <a:t> </a:t>
                </a:r>
                <a:endParaRPr lang="en-US" sz="2000" dirty="0" smtClean="0">
                  <a:solidFill>
                    <a:srgbClr val="1409F7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60" y="5538499"/>
                <a:ext cx="5490882" cy="650884"/>
              </a:xfrm>
              <a:prstGeom prst="rect">
                <a:avLst/>
              </a:prstGeom>
              <a:blipFill rotWithShape="0">
                <a:blip r:embed="rId4"/>
                <a:stretch>
                  <a:fillRect l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642846" y="6336932"/>
            <a:ext cx="533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 smtClean="0">
                <a:latin typeface="Cambria" panose="02040503050406030204" pitchFamily="18" charset="0"/>
              </a:rPr>
              <a:t>Các</a:t>
            </a:r>
            <a:r>
              <a:rPr lang="en-US" sz="2000" b="1" i="1" dirty="0" smtClean="0">
                <a:latin typeface="Cambria" panose="02040503050406030204" pitchFamily="18" charset="0"/>
              </a:rPr>
              <a:t> </a:t>
            </a:r>
            <a:r>
              <a:rPr lang="en-US" sz="2000" b="1" i="1" dirty="0" err="1" smtClean="0">
                <a:latin typeface="Cambria" panose="02040503050406030204" pitchFamily="18" charset="0"/>
              </a:rPr>
              <a:t>nhân</a:t>
            </a:r>
            <a:r>
              <a:rPr lang="en-US" sz="2000" b="1" i="1" dirty="0" smtClean="0">
                <a:latin typeface="Cambria" panose="02040503050406030204" pitchFamily="18" charset="0"/>
              </a:rPr>
              <a:t> </a:t>
            </a:r>
            <a:r>
              <a:rPr lang="en-US" sz="2000" b="1" i="1" dirty="0" err="1" smtClean="0">
                <a:latin typeface="Cambria" panose="02040503050406030204" pitchFamily="18" charset="0"/>
              </a:rPr>
              <a:t>tố</a:t>
            </a:r>
            <a:r>
              <a:rPr lang="en-US" sz="2000" b="1" i="1" dirty="0" smtClean="0">
                <a:latin typeface="Cambria" panose="02040503050406030204" pitchFamily="18" charset="0"/>
              </a:rPr>
              <a:t> </a:t>
            </a:r>
            <a:r>
              <a:rPr lang="en-US" sz="2000" b="1" i="1" dirty="0" err="1" smtClean="0">
                <a:latin typeface="Cambria" panose="02040503050406030204" pitchFamily="18" charset="0"/>
              </a:rPr>
              <a:t>ảnh</a:t>
            </a:r>
            <a:r>
              <a:rPr lang="en-US" sz="2000" b="1" i="1" dirty="0" smtClean="0">
                <a:latin typeface="Cambria" panose="02040503050406030204" pitchFamily="18" charset="0"/>
              </a:rPr>
              <a:t> </a:t>
            </a:r>
            <a:r>
              <a:rPr lang="en-US" sz="2000" b="1" i="1" dirty="0" err="1" smtClean="0">
                <a:latin typeface="Cambria" panose="02040503050406030204" pitchFamily="18" charset="0"/>
              </a:rPr>
              <a:t>hưởng</a:t>
            </a:r>
            <a:endParaRPr lang="en-US" sz="2000" b="1" i="1" dirty="0">
              <a:latin typeface="Cambria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8257" y="3544765"/>
            <a:ext cx="2224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BCTC 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613650" y="255497"/>
            <a:ext cx="9157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hiệu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kinh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bộ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phận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8969188" y="3213847"/>
            <a:ext cx="484094" cy="2367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76520" y="6307858"/>
            <a:ext cx="1678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409F7"/>
                </a:solidFill>
                <a:latin typeface="Cambria" panose="02040503050406030204" pitchFamily="18" charset="0"/>
              </a:rPr>
              <a:t>= 815 – </a:t>
            </a:r>
            <a:r>
              <a:rPr lang="en-US" sz="2000" dirty="0" smtClean="0">
                <a:solidFill>
                  <a:srgbClr val="1409F7"/>
                </a:solidFill>
                <a:latin typeface="Cambria" panose="02040503050406030204" pitchFamily="18" charset="0"/>
              </a:rPr>
              <a:t>892 =</a:t>
            </a:r>
            <a:endParaRPr lang="en-US" sz="2000" dirty="0">
              <a:solidFill>
                <a:srgbClr val="1409F7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96238" y="6307858"/>
            <a:ext cx="1458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1409F7"/>
                </a:solidFill>
                <a:latin typeface="Cambria" panose="02040503050406030204" pitchFamily="18" charset="0"/>
              </a:rPr>
              <a:t>-</a:t>
            </a:r>
            <a:r>
              <a:rPr lang="en-US" sz="2000" dirty="0">
                <a:solidFill>
                  <a:srgbClr val="1409F7"/>
                </a:solidFill>
                <a:latin typeface="Cambria" panose="02040503050406030204" pitchFamily="18" charset="0"/>
              </a:rPr>
              <a:t>77 (</a:t>
            </a:r>
            <a:r>
              <a:rPr lang="en-US" sz="2000" dirty="0" err="1">
                <a:solidFill>
                  <a:srgbClr val="1409F7"/>
                </a:solidFill>
                <a:latin typeface="Cambria" panose="02040503050406030204" pitchFamily="18" charset="0"/>
              </a:rPr>
              <a:t>người</a:t>
            </a:r>
            <a:r>
              <a:rPr lang="en-US" sz="2000" dirty="0">
                <a:solidFill>
                  <a:srgbClr val="1409F7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475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40"/>
    </mc:Choice>
    <mc:Fallback>
      <p:transition spd="slow" advTm="60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5" grpId="0" animBg="1"/>
      <p:bldP spid="6" grpId="0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72744"/>
              </p:ext>
            </p:extLst>
          </p:nvPr>
        </p:nvGraphicFramePr>
        <p:xfrm>
          <a:off x="847164" y="1541780"/>
          <a:ext cx="10555941" cy="1687147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4156292"/>
                <a:gridCol w="1642808"/>
                <a:gridCol w="1642808"/>
                <a:gridCol w="1801641"/>
                <a:gridCol w="1312392"/>
              </a:tblGrid>
              <a:tr h="188915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tiêu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 sánh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41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+/-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thuần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696.686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554.602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142.084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25,62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666.770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531.887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134.882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25,36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</a:tr>
              <a:tr h="3291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Suất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hao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 </a:t>
                      </a:r>
                      <a:r>
                        <a:rPr lang="en-US" sz="18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0,957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0,959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-0,002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-0,21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009" marR="68009" marT="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723640" y="3459195"/>
            <a:ext cx="4344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Cambria" panose="02040503050406030204" pitchFamily="18" charset="0"/>
              </a:rPr>
              <a:t>Suất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hao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phí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của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smtClean="0">
                <a:latin typeface="Cambria" panose="02040503050406030204" pitchFamily="18" charset="0"/>
              </a:rPr>
              <a:t>chi </a:t>
            </a:r>
            <a:r>
              <a:rPr lang="en-US" sz="2000" b="1" dirty="0" err="1">
                <a:latin typeface="Cambria" panose="02040503050406030204" pitchFamily="18" charset="0"/>
              </a:rPr>
              <a:t>phí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của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Công</a:t>
            </a:r>
            <a:r>
              <a:rPr lang="en-US" sz="2000" b="1" dirty="0">
                <a:latin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</a:rPr>
              <a:t>ty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49870" y="116989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mbria" panose="02040503050406030204" pitchFamily="18" charset="0"/>
              </a:rPr>
              <a:t>Đơn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vị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tính</a:t>
            </a:r>
            <a:r>
              <a:rPr lang="en-US" dirty="0" smtClean="0">
                <a:latin typeface="Cambria" panose="02040503050406030204" pitchFamily="18" charset="0"/>
              </a:rPr>
              <a:t>: </a:t>
            </a:r>
            <a:r>
              <a:rPr lang="en-US" dirty="0" err="1" smtClean="0">
                <a:latin typeface="Cambria" panose="02040503050406030204" pitchFamily="18" charset="0"/>
              </a:rPr>
              <a:t>triệu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 err="1" smtClean="0">
                <a:latin typeface="Cambria" panose="02040503050406030204" pitchFamily="18" charset="0"/>
              </a:rPr>
              <a:t>đồng</a:t>
            </a:r>
            <a:endParaRPr lang="en-US" dirty="0">
              <a:latin typeface="Cambria" panose="020405030504060302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691591"/>
              </p:ext>
            </p:extLst>
          </p:nvPr>
        </p:nvGraphicFramePr>
        <p:xfrm>
          <a:off x="170026" y="4155731"/>
          <a:ext cx="5580250" cy="193243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260884"/>
                <a:gridCol w="1051637"/>
                <a:gridCol w="1267729"/>
              </a:tblGrid>
              <a:tr h="548640"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tố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hưởng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tuyệt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∆SHP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-0,002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100,00%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511175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(C)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0,243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-12150,00%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57200">
                <a:tc>
                  <a:txBody>
                    <a:bodyPr/>
                    <a:lstStyle/>
                    <a:p>
                      <a:pPr marL="511175" lvl="0" indent="-34290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thuần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(DTT)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-0,245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12250,00%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133027" y="4124511"/>
            <a:ext cx="5067926" cy="4485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200" b="1" i="1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b="1" i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b="1" i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200" b="1" i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b="1" i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200" b="1" i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200" b="1" i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200" b="1" i="1" dirty="0" err="1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2200" i="1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87598" y="4817599"/>
                <a:ext cx="6373907" cy="844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2000" dirty="0" smtClean="0"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baseline="-250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000" dirty="0" smtClean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DTT</a:t>
                </a:r>
                <a:r>
                  <a:rPr lang="en-US" sz="2000" baseline="-25000" dirty="0" smtClean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 smtClean="0"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SHP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000" dirty="0">
                    <a:effectLst/>
                    <a:latin typeface="Cambria" panose="02040503050406030204" pitchFamily="18" charset="0"/>
                    <a:ea typeface="Times New Roman,"/>
                    <a:cs typeface="Times New Roman,"/>
                  </a:rPr>
                  <a:t> = </a:t>
                </a:r>
                <a:r>
                  <a:rPr lang="en-US" sz="2000" dirty="0" smtClean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668.152 (</a:t>
                </a:r>
                <a:r>
                  <a:rPr lang="en-US" sz="2000" dirty="0" err="1" smtClean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triệu</a:t>
                </a:r>
                <a:r>
                  <a:rPr lang="en-US" sz="2000" dirty="0" smtClean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đồng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2000" dirty="0" err="1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Tổng</a:t>
                </a:r>
                <a:r>
                  <a:rPr lang="en-US" sz="20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chi </a:t>
                </a:r>
                <a:r>
                  <a:rPr lang="en-US" sz="2000" dirty="0" err="1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phí</a:t>
                </a:r>
                <a:r>
                  <a:rPr lang="en-US" sz="20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20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20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năm</a:t>
                </a:r>
                <a:r>
                  <a:rPr lang="en-US" sz="20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2014 </a:t>
                </a:r>
                <a:r>
                  <a:rPr lang="en-US" sz="2000" dirty="0" err="1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000" dirty="0" smtClean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666.770 (</a:t>
                </a:r>
                <a:r>
                  <a:rPr lang="en-US" sz="2000" dirty="0" err="1" smtClean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triệu</a:t>
                </a:r>
                <a:r>
                  <a:rPr lang="en-US" sz="2000" dirty="0" smtClean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đồng</a:t>
                </a:r>
                <a:r>
                  <a:rPr lang="en-US" sz="2000" dirty="0" smtClean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598" y="4817599"/>
                <a:ext cx="6373907" cy="844718"/>
              </a:xfrm>
              <a:prstGeom prst="rect">
                <a:avLst/>
              </a:prstGeom>
              <a:blipFill rotWithShape="0">
                <a:blip r:embed="rId3"/>
                <a:stretch>
                  <a:fillRect l="-1053" t="-719" b="-7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22729" y="6155017"/>
            <a:ext cx="533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 smtClean="0">
                <a:latin typeface="Cambria" panose="02040503050406030204" pitchFamily="18" charset="0"/>
              </a:rPr>
              <a:t>Các</a:t>
            </a:r>
            <a:r>
              <a:rPr lang="en-US" sz="2000" b="1" i="1" dirty="0" smtClean="0">
                <a:latin typeface="Cambria" panose="02040503050406030204" pitchFamily="18" charset="0"/>
              </a:rPr>
              <a:t> </a:t>
            </a:r>
            <a:r>
              <a:rPr lang="en-US" sz="2000" b="1" i="1" dirty="0" err="1" smtClean="0">
                <a:latin typeface="Cambria" panose="02040503050406030204" pitchFamily="18" charset="0"/>
              </a:rPr>
              <a:t>nhân</a:t>
            </a:r>
            <a:r>
              <a:rPr lang="en-US" sz="2000" b="1" i="1" dirty="0" smtClean="0">
                <a:latin typeface="Cambria" panose="02040503050406030204" pitchFamily="18" charset="0"/>
              </a:rPr>
              <a:t> </a:t>
            </a:r>
            <a:r>
              <a:rPr lang="en-US" sz="2000" b="1" i="1" dirty="0" err="1" smtClean="0">
                <a:latin typeface="Cambria" panose="02040503050406030204" pitchFamily="18" charset="0"/>
              </a:rPr>
              <a:t>tố</a:t>
            </a:r>
            <a:r>
              <a:rPr lang="en-US" sz="2000" b="1" i="1" dirty="0" smtClean="0">
                <a:latin typeface="Cambria" panose="02040503050406030204" pitchFamily="18" charset="0"/>
              </a:rPr>
              <a:t> </a:t>
            </a:r>
            <a:r>
              <a:rPr lang="en-US" sz="2000" b="1" i="1" dirty="0" err="1" smtClean="0">
                <a:latin typeface="Cambria" panose="02040503050406030204" pitchFamily="18" charset="0"/>
              </a:rPr>
              <a:t>ảnh</a:t>
            </a:r>
            <a:r>
              <a:rPr lang="en-US" sz="2000" b="1" i="1" dirty="0" smtClean="0">
                <a:latin typeface="Cambria" panose="02040503050406030204" pitchFamily="18" charset="0"/>
              </a:rPr>
              <a:t> </a:t>
            </a:r>
            <a:r>
              <a:rPr lang="en-US" sz="2000" b="1" i="1" dirty="0" err="1" smtClean="0">
                <a:latin typeface="Cambria" panose="02040503050406030204" pitchFamily="18" charset="0"/>
              </a:rPr>
              <a:t>hưởng</a:t>
            </a:r>
            <a:endParaRPr lang="en-US" sz="2000" b="1" i="1" dirty="0">
              <a:latin typeface="Cambria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9317" y="3235484"/>
            <a:ext cx="2224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400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BCTC 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694332" y="201709"/>
            <a:ext cx="9157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err="1" smtClean="0">
                <a:latin typeface="Cambria" panose="02040503050406030204" pitchFamily="18" charset="0"/>
              </a:rPr>
              <a:t>Phân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tích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hiệu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quả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kinh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doanh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bộ</a:t>
            </a:r>
            <a:r>
              <a:rPr lang="en-US" sz="4000" b="1" i="1" dirty="0" smtClean="0">
                <a:latin typeface="Cambria" panose="02040503050406030204" pitchFamily="18" charset="0"/>
              </a:rPr>
              <a:t> </a:t>
            </a:r>
            <a:r>
              <a:rPr lang="en-US" sz="4000" b="1" i="1" dirty="0" err="1" smtClean="0">
                <a:latin typeface="Cambria" panose="02040503050406030204" pitchFamily="18" charset="0"/>
              </a:rPr>
              <a:t>phận</a:t>
            </a:r>
            <a:endParaRPr lang="en-US" sz="4000" b="1" i="1" dirty="0">
              <a:latin typeface="Cambria" panose="020405030504060302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68788" y="2904565"/>
            <a:ext cx="927847" cy="3309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87803" y="5738749"/>
            <a:ext cx="3063659" cy="416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b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000" b="1" dirty="0" err="1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kiệm</a:t>
            </a:r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1,38 </a:t>
            </a:r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b="1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endParaRPr lang="en-US" sz="2000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Khóa luận tốt nghiệp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EDD8-1DAC-45D5-B2E5-7595F246DBE0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380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03"/>
    </mc:Choice>
    <mc:Fallback>
      <p:transition spd="slow" advTm="47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3" grpId="0" animBg="1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16.2|15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|24.5|3.9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4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7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4|3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5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4.2|3|2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3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2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8.2|1.4|1.2|9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8.8|9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2|8|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5.2|13.3|21.8|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1.2|10.7|1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1.2|3.8|5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8.4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3|2.4|11.4|7.8|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1910DB7-4106-49F6-9308-FF74BFB3C574}" vid="{50E4103C-D3F7-4682-BA60-08C86E4D7B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Presentation6</Template>
  <TotalTime>787</TotalTime>
  <Words>3314</Words>
  <Application>Microsoft Office PowerPoint</Application>
  <PresentationFormat>Widescreen</PresentationFormat>
  <Paragraphs>1097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Cambria</vt:lpstr>
      <vt:lpstr>Cambria Math</vt:lpstr>
      <vt:lpstr>Symbol</vt:lpstr>
      <vt:lpstr>Times New Roman</vt:lpstr>
      <vt:lpstr>Times New Roman,</vt:lpstr>
      <vt:lpstr>Verdana</vt:lpstr>
      <vt:lpstr>Wingdings</vt:lpstr>
      <vt:lpstr>Office Theme</vt:lpstr>
      <vt:lpstr>KHÓA LUẬN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3 Các biện pháp nâng cao hiệu quả kinh doanh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NGOTHANG</dc:creator>
  <cp:lastModifiedBy>NGOTHANG</cp:lastModifiedBy>
  <cp:revision>56</cp:revision>
  <dcterms:created xsi:type="dcterms:W3CDTF">2016-06-10T17:12:32Z</dcterms:created>
  <dcterms:modified xsi:type="dcterms:W3CDTF">2016-06-14T16:34:56Z</dcterms:modified>
</cp:coreProperties>
</file>